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367" r:id="rId2"/>
    <p:sldId id="368" r:id="rId3"/>
    <p:sldId id="369" r:id="rId4"/>
    <p:sldId id="370" r:id="rId5"/>
    <p:sldId id="405" r:id="rId6"/>
    <p:sldId id="406" r:id="rId7"/>
    <p:sldId id="371" r:id="rId8"/>
    <p:sldId id="372" r:id="rId9"/>
    <p:sldId id="408" r:id="rId10"/>
    <p:sldId id="388" r:id="rId11"/>
    <p:sldId id="373" r:id="rId12"/>
    <p:sldId id="374" r:id="rId13"/>
    <p:sldId id="409" r:id="rId14"/>
    <p:sldId id="375" r:id="rId15"/>
    <p:sldId id="376" r:id="rId16"/>
    <p:sldId id="377" r:id="rId17"/>
    <p:sldId id="397" r:id="rId18"/>
    <p:sldId id="398" r:id="rId19"/>
    <p:sldId id="410" r:id="rId20"/>
    <p:sldId id="379" r:id="rId21"/>
    <p:sldId id="411" r:id="rId22"/>
    <p:sldId id="380" r:id="rId23"/>
    <p:sldId id="412" r:id="rId24"/>
    <p:sldId id="400" r:id="rId25"/>
    <p:sldId id="401" r:id="rId26"/>
    <p:sldId id="413" r:id="rId27"/>
    <p:sldId id="381" r:id="rId28"/>
    <p:sldId id="414" r:id="rId29"/>
    <p:sldId id="415" r:id="rId30"/>
    <p:sldId id="416" r:id="rId31"/>
    <p:sldId id="383" r:id="rId32"/>
    <p:sldId id="417" r:id="rId33"/>
    <p:sldId id="403" r:id="rId34"/>
    <p:sldId id="418" r:id="rId35"/>
    <p:sldId id="384" r:id="rId36"/>
    <p:sldId id="419" r:id="rId37"/>
    <p:sldId id="385" r:id="rId38"/>
    <p:sldId id="420" r:id="rId39"/>
    <p:sldId id="421" r:id="rId40"/>
    <p:sldId id="392" r:id="rId41"/>
    <p:sldId id="422" r:id="rId42"/>
    <p:sldId id="42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8080"/>
    <a:srgbClr val="006666"/>
    <a:srgbClr val="F63F1B"/>
    <a:srgbClr val="650011"/>
    <a:srgbClr val="FFC247"/>
    <a:srgbClr val="053D76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1547" autoAdjust="0"/>
  </p:normalViewPr>
  <p:slideViewPr>
    <p:cSldViewPr>
      <p:cViewPr varScale="1">
        <p:scale>
          <a:sx n="100" d="100"/>
          <a:sy n="100" d="100"/>
        </p:scale>
        <p:origin x="-228" y="-96"/>
      </p:cViewPr>
      <p:guideLst>
        <p:guide orient="horz" pos="432"/>
        <p:guide orient="horz" pos="2160"/>
        <p:guide pos="288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09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4B88D5B-B4B1-4C66-92BD-BA19EC23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54868CE4-6DB3-4E2E-AC16-B9733417A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C01F3-199D-49F7-B2C6-C150C56C568C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z="1300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2578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875" y="6613525"/>
            <a:ext cx="197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© 2012 Pearson Education, Inc.</a:t>
            </a:r>
          </a:p>
        </p:txBody>
      </p:sp>
      <p:pic>
        <p:nvPicPr>
          <p:cNvPr id="6" name="Picture 6" descr="70728MariebEssentials10e_mrk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3188" cy="6629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10200" y="152400"/>
            <a:ext cx="3668713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53D76"/>
                </a:solidFill>
                <a:latin typeface="Arial" charset="0"/>
              </a:rPr>
              <a:t>PowerPoint</a:t>
            </a:r>
            <a:r>
              <a:rPr lang="en-US" sz="2000" baseline="30000">
                <a:solidFill>
                  <a:srgbClr val="053D76"/>
                </a:solidFill>
                <a:latin typeface="Arial" charset="0"/>
              </a:rPr>
              <a:t>®</a:t>
            </a:r>
            <a:r>
              <a:rPr lang="en-US" sz="2000">
                <a:solidFill>
                  <a:srgbClr val="053D76"/>
                </a:solidFill>
                <a:latin typeface="Arial" charset="0"/>
              </a:rPr>
              <a:t> Lecture Slides </a:t>
            </a:r>
            <a:endParaRPr lang="en-US" sz="2000">
              <a:solidFill>
                <a:srgbClr val="0057A8"/>
              </a:solidFill>
              <a:latin typeface="Arial" charset="0"/>
            </a:endParaRPr>
          </a:p>
          <a:p>
            <a:r>
              <a:rPr lang="en-US" sz="1600">
                <a:latin typeface="Arial" charset="0"/>
              </a:rPr>
              <a:t> </a:t>
            </a:r>
          </a:p>
          <a:p>
            <a:r>
              <a:rPr lang="en-US" sz="1600">
                <a:latin typeface="Arial" charset="0"/>
              </a:rPr>
              <a:t>Prepared by Patty Bostwick-Taylor,</a:t>
            </a:r>
          </a:p>
          <a:p>
            <a:r>
              <a:rPr lang="en-US" sz="1600">
                <a:latin typeface="Arial" charset="0"/>
              </a:rPr>
              <a:t>Florence-Darlington Technical College</a:t>
            </a: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10200" y="3048000"/>
            <a:ext cx="1670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1" charset="2"/>
              <a:buNone/>
              <a:defRPr/>
            </a:pPr>
            <a:r>
              <a:rPr lang="en-US" sz="1800" b="1">
                <a:latin typeface="Arial" charset="0"/>
              </a:rPr>
              <a:t>C H A P T E R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62800" y="2187575"/>
            <a:ext cx="1524000" cy="1470025"/>
          </a:xfrm>
        </p:spPr>
        <p:txBody>
          <a:bodyPr anchor="ctr"/>
          <a:lstStyle>
            <a:lvl1pPr>
              <a:defRPr sz="7200" i="1">
                <a:solidFill>
                  <a:srgbClr val="0057A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4419600"/>
            <a:ext cx="3657600" cy="1752600"/>
          </a:xfrm>
        </p:spPr>
        <p:txBody>
          <a:bodyPr/>
          <a:lstStyle>
            <a:lvl1pPr marL="0" indent="0">
              <a:buFont typeface="Times" pitchFamily="18" charset="0"/>
              <a:buNone/>
              <a:defRPr sz="3900">
                <a:solidFill>
                  <a:srgbClr val="0057A8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1336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2484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5412" name="Rectangle 4"/>
          <p:cNvSpPr>
            <a:spLocks noChangeArrowheads="1"/>
          </p:cNvSpPr>
          <p:nvPr/>
        </p:nvSpPr>
        <p:spPr bwMode="auto">
          <a:xfrm>
            <a:off x="15875" y="6553200"/>
            <a:ext cx="1979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000">
                <a:latin typeface="Arial" charset="0"/>
                <a:ea typeface="ＭＳ Ｐゴシック" pitchFamily="1" charset="-128"/>
              </a:rPr>
              <a:t>© 2012 Pearson Education, Inc.</a:t>
            </a:r>
          </a:p>
        </p:txBody>
      </p:sp>
      <p:sp>
        <p:nvSpPr>
          <p:cNvPr id="785413" name="Rectangle 5"/>
          <p:cNvSpPr>
            <a:spLocks noChangeArrowheads="1"/>
          </p:cNvSpPr>
          <p:nvPr/>
        </p:nvSpPr>
        <p:spPr bwMode="auto">
          <a:xfrm>
            <a:off x="0" y="0"/>
            <a:ext cx="9144000" cy="111125"/>
          </a:xfrm>
          <a:prstGeom prst="rect">
            <a:avLst/>
          </a:prstGeom>
          <a:solidFill>
            <a:srgbClr val="4587B1"/>
          </a:solidFill>
          <a:ln w="349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53D76"/>
          </a:solidFill>
          <a:latin typeface="Arial" charset="0"/>
        </a:defRPr>
      </a:lvl9pPr>
    </p:titleStyle>
    <p:bodyStyle>
      <a:lvl1pPr marL="166688" indent="-166688" algn="l" rtl="0" eaLnBrk="0" fontAlgn="base" hangingPunct="0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6688" algn="l" rtl="0" eaLnBrk="0" fontAlgn="base" hangingPunct="0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2pPr>
      <a:lvl3pPr marL="857250" indent="-166688" algn="l" rtl="0" eaLnBrk="0" fontAlgn="base" hangingPunct="0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3pPr>
      <a:lvl4pPr marL="1203325" indent="-177800" algn="l" rtl="0" eaLnBrk="0" fontAlgn="base" hangingPunct="0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4pPr>
      <a:lvl5pPr marL="1547813" indent="-177800" algn="l" rtl="0" eaLnBrk="0" fontAlgn="base" hangingPunct="0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5pPr>
      <a:lvl6pPr marL="2005013" indent="-1778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6pPr>
      <a:lvl7pPr marL="2462213" indent="-1778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7pPr>
      <a:lvl8pPr marL="2919413" indent="-1778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8pPr>
      <a:lvl9pPr marL="3376613" indent="-177800" algn="l" rtl="0" fontAlgn="base">
        <a:spcBef>
          <a:spcPct val="0"/>
        </a:spcBef>
        <a:spcAft>
          <a:spcPct val="50000"/>
        </a:spcAft>
        <a:buClr>
          <a:srgbClr val="053D76"/>
        </a:buClr>
        <a:buFont typeface="Times" pitchFamily="18" charset="0"/>
        <a:buChar char="•"/>
        <a:tabLst>
          <a:tab pos="1146175" algn="l"/>
        </a:tabLst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7162800" y="2266950"/>
            <a:ext cx="1524000" cy="1311275"/>
          </a:xfrm>
          <a:solidFill>
            <a:srgbClr val="FFFFFF"/>
          </a:solidFill>
        </p:spPr>
        <p:txBody>
          <a:bodyPr>
            <a:spAutoFit/>
          </a:bodyPr>
          <a:lstStyle/>
          <a:p>
            <a:pPr eaLnBrk="1" hangingPunct="1"/>
            <a:r>
              <a:rPr lang="en-US" sz="8000" smtClean="0"/>
              <a:t>2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300" dirty="0" smtClean="0"/>
              <a:t>Basic</a:t>
            </a:r>
          </a:p>
          <a:p>
            <a:pPr eaLnBrk="1" hangingPunct="1"/>
            <a:r>
              <a:rPr lang="en-US" sz="4300" dirty="0" smtClean="0"/>
              <a:t>__________</a:t>
            </a:r>
            <a:endParaRPr lang="en-US" sz="4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and </a:t>
            </a:r>
            <a:r>
              <a:rPr lang="en-US" dirty="0" smtClean="0"/>
              <a:t>Atomic Weight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weight</a:t>
            </a:r>
            <a:endParaRPr lang="en-US" dirty="0" smtClean="0"/>
          </a:p>
          <a:p>
            <a:pPr lvl="1" eaLnBrk="1" hangingPunct="1"/>
            <a:r>
              <a:rPr lang="en-US" dirty="0" smtClean="0"/>
              <a:t>Close to </a:t>
            </a:r>
            <a:r>
              <a:rPr lang="en-US" dirty="0" smtClean="0"/>
              <a:t>__________—</a:t>
            </a:r>
            <a:r>
              <a:rPr lang="en-US" dirty="0" smtClean="0"/>
              <a:t>number </a:t>
            </a:r>
            <a:r>
              <a:rPr lang="en-US" dirty="0" smtClean="0"/>
              <a:t>of most abundant isotope</a:t>
            </a:r>
          </a:p>
          <a:p>
            <a:pPr lvl="1" eaLnBrk="1" hangingPunct="1"/>
            <a:r>
              <a:rPr lang="en-US" dirty="0" smtClean="0"/>
              <a:t>__________— </a:t>
            </a:r>
            <a:r>
              <a:rPr lang="en-US" dirty="0" smtClean="0"/>
              <a:t>weight </a:t>
            </a:r>
            <a:r>
              <a:rPr lang="en-US" dirty="0" smtClean="0"/>
              <a:t>reflects natural </a:t>
            </a:r>
            <a:r>
              <a:rPr lang="en-US" dirty="0" smtClean="0"/>
              <a:t>__________— </a:t>
            </a:r>
            <a:r>
              <a:rPr lang="en-US" dirty="0" smtClean="0"/>
              <a:t>variation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</a:t>
            </a:r>
            <a:endParaRPr lang="en-US" dirty="0" smtClean="0"/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isotope</a:t>
            </a:r>
            <a:endParaRPr lang="en-US" dirty="0" smtClean="0"/>
          </a:p>
          <a:p>
            <a:pPr lvl="1" eaLnBrk="1" hangingPunct="1"/>
            <a:r>
              <a:rPr lang="en-US" dirty="0" smtClean="0"/>
              <a:t>Tends to be </a:t>
            </a:r>
            <a:r>
              <a:rPr lang="en-US" dirty="0" smtClean="0"/>
              <a:t>__________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to </a:t>
            </a:r>
            <a:r>
              <a:rPr lang="en-US" dirty="0" smtClean="0"/>
              <a:t>more </a:t>
            </a:r>
            <a:r>
              <a:rPr lang="en-US" dirty="0" smtClean="0"/>
              <a:t>__________ </a:t>
            </a:r>
            <a:r>
              <a:rPr lang="en-US" dirty="0" smtClean="0"/>
              <a:t>isotope</a:t>
            </a:r>
            <a:endParaRPr lang="en-US" dirty="0" smtClean="0"/>
          </a:p>
          <a:p>
            <a:pPr eaLnBrk="1" hangingPunct="1"/>
            <a:r>
              <a:rPr lang="en-US" dirty="0" smtClean="0"/>
              <a:t>__________ __________ </a:t>
            </a:r>
            <a:r>
              <a:rPr lang="en-US" dirty="0" smtClean="0"/>
              <a:t>of </a:t>
            </a:r>
            <a:r>
              <a:rPr lang="en-US" dirty="0" smtClean="0"/>
              <a:t>spontaneous </a:t>
            </a:r>
            <a:r>
              <a:rPr lang="en-US" dirty="0" smtClean="0"/>
              <a:t>__________ </a:t>
            </a:r>
            <a:r>
              <a:rPr lang="en-US" dirty="0" smtClean="0"/>
              <a:t>decay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and </a:t>
            </a:r>
            <a:r>
              <a:rPr lang="en-US" dirty="0" smtClean="0"/>
              <a:t>__________</a:t>
            </a:r>
            <a:endParaRPr lang="en-US" dirty="0" smtClean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__________ </a:t>
            </a:r>
            <a:r>
              <a:rPr lang="en-US" dirty="0" smtClean="0"/>
              <a:t>or </a:t>
            </a:r>
            <a:r>
              <a:rPr lang="en-US" dirty="0" smtClean="0"/>
              <a:t>more atoms of the </a:t>
            </a:r>
            <a:r>
              <a:rPr lang="en-US" i="1" dirty="0" smtClean="0"/>
              <a:t>same</a:t>
            </a:r>
            <a:r>
              <a:rPr lang="en-US" dirty="0" smtClean="0"/>
              <a:t> elements combined chemically</a:t>
            </a:r>
          </a:p>
          <a:p>
            <a:pPr eaLnBrk="1" hangingPunct="1"/>
            <a:r>
              <a:rPr lang="en-US" dirty="0" smtClean="0"/>
              <a:t>__________  __________ </a:t>
            </a:r>
            <a:r>
              <a:rPr lang="en-US" dirty="0" smtClean="0"/>
              <a:t>or </a:t>
            </a:r>
            <a:r>
              <a:rPr lang="en-US" dirty="0" smtClean="0"/>
              <a:t>more atoms of </a:t>
            </a:r>
            <a:r>
              <a:rPr lang="en-US" dirty="0" smtClean="0"/>
              <a:t>__________ </a:t>
            </a:r>
            <a:r>
              <a:rPr lang="en-US" dirty="0" smtClean="0"/>
              <a:t>elements </a:t>
            </a:r>
            <a:r>
              <a:rPr lang="en-US" dirty="0" smtClean="0"/>
              <a:t>combined chemically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4"/>
          <p:cNvSpPr txBox="1">
            <a:spLocks noChangeArrowheads="1"/>
          </p:cNvSpPr>
          <p:nvPr/>
        </p:nvSpPr>
        <p:spPr bwMode="auto">
          <a:xfrm>
            <a:off x="8001000" y="6477000"/>
            <a:ext cx="106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</a:rPr>
              <a:t>Figure 2.4</a:t>
            </a:r>
          </a:p>
        </p:txBody>
      </p:sp>
      <p:pic>
        <p:nvPicPr>
          <p:cNvPr id="15364" name="Picture 12" descr="figure_02_04_labeled"/>
          <p:cNvPicPr>
            <a:picLocks noChangeAspect="1" noChangeArrowheads="1"/>
          </p:cNvPicPr>
          <p:nvPr/>
        </p:nvPicPr>
        <p:blipFill>
          <a:blip r:embed="rId3" cstate="print"/>
          <a:srcRect b="5919"/>
          <a:stretch>
            <a:fillRect/>
          </a:stretch>
        </p:blipFill>
        <p:spPr bwMode="auto">
          <a:xfrm>
            <a:off x="68263" y="1941513"/>
            <a:ext cx="900588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Reactions</a:t>
            </a:r>
            <a:endParaRPr lang="en-US" dirty="0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Atoms are united by </a:t>
            </a:r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  <a:p>
            <a:pPr eaLnBrk="1" hangingPunct="1"/>
            <a:r>
              <a:rPr lang="en-US" dirty="0" smtClean="0"/>
              <a:t>Atoms </a:t>
            </a:r>
            <a:r>
              <a:rPr lang="en-US" dirty="0" smtClean="0"/>
              <a:t>__________ </a:t>
            </a:r>
            <a:r>
              <a:rPr lang="en-US" dirty="0" smtClean="0"/>
              <a:t>from </a:t>
            </a:r>
            <a:r>
              <a:rPr lang="en-US" dirty="0" smtClean="0"/>
              <a:t>other atoms when </a:t>
            </a:r>
            <a:r>
              <a:rPr lang="en-US" dirty="0" smtClean="0"/>
              <a:t>__________ </a:t>
            </a:r>
            <a:r>
              <a:rPr lang="en-US" dirty="0" smtClean="0"/>
              <a:t>bonds </a:t>
            </a:r>
            <a:r>
              <a:rPr lang="en-US" dirty="0" smtClean="0"/>
              <a:t>are broken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and </a:t>
            </a:r>
            <a:r>
              <a:rPr lang="en-US" dirty="0" smtClean="0"/>
              <a:t>Bonding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occupy </a:t>
            </a:r>
            <a:r>
              <a:rPr lang="en-US" dirty="0" smtClean="0"/>
              <a:t>energy levels called </a:t>
            </a:r>
            <a:r>
              <a:rPr lang="en-US" dirty="0" smtClean="0"/>
              <a:t>__________ </a:t>
            </a:r>
            <a:r>
              <a:rPr lang="en-US" dirty="0" smtClean="0"/>
              <a:t>shells</a:t>
            </a:r>
            <a:endParaRPr lang="en-US" dirty="0" smtClean="0"/>
          </a:p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closest </a:t>
            </a:r>
            <a:r>
              <a:rPr lang="en-US" dirty="0" smtClean="0"/>
              <a:t>to the </a:t>
            </a:r>
            <a:r>
              <a:rPr lang="en-US" dirty="0" smtClean="0"/>
              <a:t>__________ </a:t>
            </a:r>
            <a:r>
              <a:rPr lang="en-US" dirty="0" smtClean="0"/>
              <a:t>are </a:t>
            </a:r>
            <a:r>
              <a:rPr lang="en-US" dirty="0" smtClean="0"/>
              <a:t>most strongly </a:t>
            </a:r>
            <a:r>
              <a:rPr lang="en-US" dirty="0" smtClean="0"/>
              <a:t>__________</a:t>
            </a:r>
            <a:endParaRPr lang="en-US" dirty="0" smtClean="0"/>
          </a:p>
          <a:p>
            <a:pPr eaLnBrk="1" hangingPunct="1"/>
            <a:r>
              <a:rPr lang="en-US" dirty="0" smtClean="0"/>
              <a:t>Each shell has </a:t>
            </a:r>
            <a:r>
              <a:rPr lang="en-US" dirty="0" smtClean="0"/>
              <a:t>__________ </a:t>
            </a:r>
            <a:r>
              <a:rPr lang="en-US" dirty="0" smtClean="0"/>
              <a:t>properties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number of </a:t>
            </a:r>
            <a:r>
              <a:rPr lang="en-US" dirty="0" smtClean="0"/>
              <a:t>__________ </a:t>
            </a:r>
            <a:r>
              <a:rPr lang="en-US" dirty="0" smtClean="0"/>
              <a:t>has </a:t>
            </a:r>
            <a:r>
              <a:rPr lang="en-US" dirty="0" smtClean="0"/>
              <a:t>an upper limit</a:t>
            </a:r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closest </a:t>
            </a:r>
            <a:r>
              <a:rPr lang="en-US" dirty="0" smtClean="0"/>
              <a:t>to the </a:t>
            </a:r>
            <a:r>
              <a:rPr lang="en-US" dirty="0" smtClean="0"/>
              <a:t>__________ </a:t>
            </a:r>
            <a:r>
              <a:rPr lang="en-US" dirty="0" smtClean="0"/>
              <a:t>fill </a:t>
            </a:r>
            <a:r>
              <a:rPr lang="en-US" dirty="0" smtClean="0"/>
              <a:t>first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and </a:t>
            </a:r>
            <a:r>
              <a:rPr lang="en-US" dirty="0" smtClean="0"/>
              <a:t>Bonding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involves </a:t>
            </a:r>
            <a:r>
              <a:rPr lang="en-US" dirty="0" smtClean="0"/>
              <a:t>__________ </a:t>
            </a:r>
            <a:r>
              <a:rPr lang="en-US" dirty="0" smtClean="0"/>
              <a:t>between </a:t>
            </a:r>
            <a:r>
              <a:rPr lang="en-US" dirty="0" smtClean="0"/>
              <a:t>__________ </a:t>
            </a:r>
            <a:r>
              <a:rPr lang="en-US" dirty="0" smtClean="0"/>
              <a:t>in </a:t>
            </a:r>
            <a:r>
              <a:rPr lang="en-US" dirty="0" smtClean="0"/>
              <a:t>the outer shell (valence shell)</a:t>
            </a:r>
          </a:p>
          <a:p>
            <a:pPr eaLnBrk="1" hangingPunct="1"/>
            <a:r>
              <a:rPr lang="en-US" dirty="0" smtClean="0"/>
              <a:t>Full </a:t>
            </a:r>
            <a:r>
              <a:rPr lang="en-US" dirty="0" smtClean="0"/>
              <a:t>__________ </a:t>
            </a:r>
            <a:r>
              <a:rPr lang="en-US" dirty="0" smtClean="0"/>
              <a:t>shells </a:t>
            </a:r>
            <a:r>
              <a:rPr lang="en-US" dirty="0" smtClean="0"/>
              <a:t>do not form </a:t>
            </a:r>
            <a:r>
              <a:rPr lang="en-US" dirty="0" smtClean="0"/>
              <a:t>__________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Elements</a:t>
            </a:r>
            <a:endParaRPr lang="en-US" dirty="0" smtClean="0"/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Atoms are </a:t>
            </a:r>
            <a:r>
              <a:rPr lang="en-US" dirty="0" smtClean="0"/>
              <a:t>__________</a:t>
            </a:r>
            <a:r>
              <a:rPr lang="en-US" dirty="0" smtClean="0"/>
              <a:t>(</a:t>
            </a:r>
            <a:r>
              <a:rPr lang="en-US" dirty="0" smtClean="0"/>
              <a:t>__________</a:t>
            </a:r>
            <a:r>
              <a:rPr lang="en-US" dirty="0" smtClean="0"/>
              <a:t>) </a:t>
            </a:r>
            <a:r>
              <a:rPr lang="en-US" dirty="0" smtClean="0"/>
              <a:t>when the outermost shell is </a:t>
            </a:r>
            <a:r>
              <a:rPr lang="en-US" dirty="0" smtClean="0"/>
              <a:t>__________</a:t>
            </a:r>
            <a:endParaRPr lang="en-US" dirty="0" smtClean="0"/>
          </a:p>
          <a:p>
            <a:pPr eaLnBrk="1" hangingPunct="1"/>
            <a:r>
              <a:rPr lang="en-US" dirty="0" smtClean="0"/>
              <a:t>How to fill the atom’s shells</a:t>
            </a:r>
          </a:p>
          <a:p>
            <a:pPr lvl="1" eaLnBrk="1" hangingPunct="1"/>
            <a:r>
              <a:rPr lang="en-US" dirty="0" smtClean="0"/>
              <a:t>Shell 1 can hold a maximum of </a:t>
            </a:r>
            <a:r>
              <a:rPr lang="en-US" dirty="0" smtClean="0"/>
              <a:t>__________ </a:t>
            </a:r>
            <a:r>
              <a:rPr lang="en-US" dirty="0" smtClean="0"/>
              <a:t>electrons</a:t>
            </a:r>
            <a:endParaRPr lang="en-US" dirty="0" smtClean="0"/>
          </a:p>
          <a:p>
            <a:pPr lvl="1" eaLnBrk="1" hangingPunct="1"/>
            <a:r>
              <a:rPr lang="en-US" dirty="0" smtClean="0"/>
              <a:t>Shell 2 can hold a maximum of </a:t>
            </a:r>
            <a:r>
              <a:rPr lang="en-US" dirty="0" smtClean="0"/>
              <a:t>__________ </a:t>
            </a:r>
            <a:r>
              <a:rPr lang="en-US" dirty="0" smtClean="0"/>
              <a:t>electrons</a:t>
            </a:r>
            <a:endParaRPr lang="en-US" dirty="0" smtClean="0"/>
          </a:p>
          <a:p>
            <a:pPr lvl="1" eaLnBrk="1" hangingPunct="1"/>
            <a:r>
              <a:rPr lang="en-US" dirty="0" smtClean="0"/>
              <a:t>Shell 3 can hold a maximum of </a:t>
            </a:r>
            <a:r>
              <a:rPr lang="en-US" dirty="0" smtClean="0"/>
              <a:t>__________ </a:t>
            </a:r>
            <a:r>
              <a:rPr lang="en-US" dirty="0" smtClean="0"/>
              <a:t>electrons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Elements</a:t>
            </a:r>
            <a:endParaRPr lang="en-US" dirty="0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will </a:t>
            </a:r>
            <a:r>
              <a:rPr lang="en-US" dirty="0" smtClean="0"/>
              <a:t>gain, lose, or share electrons to complete their outermost </a:t>
            </a:r>
            <a:r>
              <a:rPr lang="en-US" dirty="0" smtClean="0"/>
              <a:t>__________ </a:t>
            </a:r>
            <a:r>
              <a:rPr lang="en-US" dirty="0" smtClean="0"/>
              <a:t>and </a:t>
            </a:r>
            <a:r>
              <a:rPr lang="en-US" dirty="0" smtClean="0"/>
              <a:t>reach a </a:t>
            </a:r>
            <a:r>
              <a:rPr lang="en-US" dirty="0" smtClean="0"/>
              <a:t>__________ </a:t>
            </a:r>
            <a:r>
              <a:rPr lang="en-US" dirty="0" smtClean="0"/>
              <a:t>state</a:t>
            </a:r>
            <a:endParaRPr lang="en-US" dirty="0" smtClean="0"/>
          </a:p>
          <a:p>
            <a:pPr eaLnBrk="1" hangingPunct="1"/>
            <a:r>
              <a:rPr lang="en-US" i="1" dirty="0" smtClean="0"/>
              <a:t>Rule of </a:t>
            </a:r>
            <a:r>
              <a:rPr lang="en-US" dirty="0" smtClean="0"/>
              <a:t>__________</a:t>
            </a:r>
            <a:endParaRPr lang="en-US" i="1" dirty="0" smtClean="0"/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are </a:t>
            </a:r>
            <a:r>
              <a:rPr lang="en-US" dirty="0" smtClean="0"/>
              <a:t>considered stable when their outermost orbital has </a:t>
            </a:r>
            <a:r>
              <a:rPr lang="en-US" dirty="0" smtClean="0"/>
              <a:t>__________ </a:t>
            </a:r>
            <a:r>
              <a:rPr lang="en-US" dirty="0" smtClean="0"/>
              <a:t>electrons</a:t>
            </a:r>
            <a:endParaRPr lang="en-US" dirty="0" smtClean="0"/>
          </a:p>
          <a:p>
            <a:pPr lvl="1" eaLnBrk="1" hangingPunct="1"/>
            <a:r>
              <a:rPr lang="en-US" dirty="0" smtClean="0"/>
              <a:t>The </a:t>
            </a:r>
            <a:r>
              <a:rPr lang="en-US" dirty="0" smtClean="0"/>
              <a:t>__________ </a:t>
            </a:r>
            <a:r>
              <a:rPr lang="en-US" dirty="0" smtClean="0"/>
              <a:t>to </a:t>
            </a:r>
            <a:r>
              <a:rPr lang="en-US" dirty="0" smtClean="0"/>
              <a:t>this </a:t>
            </a:r>
            <a:r>
              <a:rPr lang="en-US" i="1" dirty="0" smtClean="0"/>
              <a:t>rule of eights</a:t>
            </a:r>
            <a:r>
              <a:rPr lang="en-US" dirty="0" smtClean="0"/>
              <a:t> is Shell 1, which can only hold 2 electrons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figure_02_05a_labeled"/>
          <p:cNvPicPr>
            <a:picLocks noChangeAspect="1" noChangeArrowheads="1"/>
          </p:cNvPicPr>
          <p:nvPr/>
        </p:nvPicPr>
        <p:blipFill>
          <a:blip r:embed="rId3" cstate="print"/>
          <a:srcRect b="3577"/>
          <a:stretch>
            <a:fillRect/>
          </a:stretch>
        </p:blipFill>
        <p:spPr bwMode="auto">
          <a:xfrm>
            <a:off x="22225" y="290513"/>
            <a:ext cx="90995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and </a:t>
            </a:r>
            <a:r>
              <a:rPr lang="en-US" dirty="0" smtClean="0"/>
              <a:t>Energy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</a:t>
            </a:r>
            <a:r>
              <a:rPr lang="en-US" dirty="0" smtClean="0"/>
              <a:t>anything that occupies space and has mass (weight)</a:t>
            </a:r>
          </a:p>
          <a:p>
            <a:pPr eaLnBrk="1" hangingPunct="1"/>
            <a:r>
              <a:rPr lang="en-US" dirty="0" smtClean="0"/>
              <a:t>__________—</a:t>
            </a:r>
            <a:r>
              <a:rPr lang="en-US" dirty="0" smtClean="0"/>
              <a:t>—</a:t>
            </a:r>
            <a:r>
              <a:rPr lang="en-US" dirty="0" smtClean="0"/>
              <a:t>the ability to do work</a:t>
            </a:r>
          </a:p>
          <a:p>
            <a:pPr lvl="1" eaLnBrk="1" hangingPunct="1"/>
            <a:r>
              <a:rPr lang="en-US" dirty="0" smtClean="0"/>
              <a:t>__________—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__________—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__________—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__________—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Elements</a:t>
            </a:r>
            <a:endParaRPr lang="en-US" dirty="0" smtClean="0"/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Valence shells are not full and are </a:t>
            </a:r>
            <a:r>
              <a:rPr lang="en-US" dirty="0" smtClean="0"/>
              <a:t>__________</a:t>
            </a:r>
            <a:endParaRPr lang="en-US" dirty="0" smtClean="0"/>
          </a:p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to </a:t>
            </a:r>
            <a:r>
              <a:rPr lang="en-US" dirty="0" smtClean="0"/>
              <a:t>gain, lose, or </a:t>
            </a:r>
            <a:r>
              <a:rPr lang="en-US" dirty="0" smtClean="0"/>
              <a:t>__________ </a:t>
            </a:r>
            <a:r>
              <a:rPr lang="en-US" dirty="0" smtClean="0"/>
              <a:t>electrons</a:t>
            </a:r>
            <a:endParaRPr lang="en-US" dirty="0" smtClean="0"/>
          </a:p>
          <a:p>
            <a:pPr lvl="1" eaLnBrk="1" hangingPunct="1"/>
            <a:r>
              <a:rPr lang="en-US" dirty="0" smtClean="0"/>
              <a:t>Allow for bond </a:t>
            </a:r>
            <a:r>
              <a:rPr lang="en-US" dirty="0" smtClean="0"/>
              <a:t>__________</a:t>
            </a:r>
            <a:r>
              <a:rPr lang="en-US" dirty="0" smtClean="0"/>
              <a:t>, </a:t>
            </a:r>
            <a:r>
              <a:rPr lang="en-US" dirty="0" smtClean="0"/>
              <a:t>which produces </a:t>
            </a:r>
            <a:r>
              <a:rPr lang="en-US" dirty="0" smtClean="0"/>
              <a:t>__________ </a:t>
            </a:r>
            <a:r>
              <a:rPr lang="en-US" dirty="0" smtClean="0"/>
              <a:t>valence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figure_02_05b_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1965325" y="111125"/>
            <a:ext cx="5213350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7924800" y="6477000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2.5b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__________ </a:t>
            </a:r>
            <a:r>
              <a:rPr lang="en-US" sz="2800" dirty="0" smtClean="0"/>
              <a:t>Bonds</a:t>
            </a:r>
            <a:endParaRPr lang="en-US" sz="2800" dirty="0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686800" cy="46482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2800" dirty="0" smtClean="0"/>
              <a:t>__________ </a:t>
            </a:r>
            <a:r>
              <a:rPr lang="en-US" sz="2800" dirty="0" smtClean="0"/>
              <a:t>bonds</a:t>
            </a:r>
            <a:endParaRPr lang="en-US" sz="2800" dirty="0" smtClean="0"/>
          </a:p>
          <a:p>
            <a:pPr lvl="1" eaLnBrk="1" hangingPunct="1">
              <a:spcAft>
                <a:spcPct val="25000"/>
              </a:spcAft>
            </a:pPr>
            <a:r>
              <a:rPr lang="en-US" sz="2800" dirty="0" smtClean="0"/>
              <a:t>Atoms become </a:t>
            </a:r>
            <a:r>
              <a:rPr lang="en-US" sz="2800" dirty="0" smtClean="0"/>
              <a:t>__________ </a:t>
            </a:r>
            <a:r>
              <a:rPr lang="en-US" sz="2800" dirty="0" smtClean="0"/>
              <a:t>through </a:t>
            </a:r>
            <a:r>
              <a:rPr lang="en-US" sz="2800" dirty="0" smtClean="0"/>
              <a:t>the transfer of electrons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800" dirty="0" smtClean="0"/>
              <a:t>Form when </a:t>
            </a:r>
            <a:r>
              <a:rPr lang="en-US" sz="2800" dirty="0" smtClean="0"/>
              <a:t>__________ </a:t>
            </a:r>
            <a:r>
              <a:rPr lang="en-US" sz="2800" dirty="0" smtClean="0"/>
              <a:t>are </a:t>
            </a:r>
            <a:r>
              <a:rPr lang="en-US" sz="2800" dirty="0" smtClean="0"/>
              <a:t>completely </a:t>
            </a:r>
            <a:r>
              <a:rPr lang="en-US" sz="2800" dirty="0" smtClean="0"/>
              <a:t>__________ </a:t>
            </a:r>
            <a:r>
              <a:rPr lang="en-US" sz="2800" dirty="0" smtClean="0"/>
              <a:t>from </a:t>
            </a:r>
            <a:r>
              <a:rPr lang="en-US" sz="2800" dirty="0" smtClean="0"/>
              <a:t>one </a:t>
            </a:r>
            <a:r>
              <a:rPr lang="en-US" sz="2800" dirty="0" smtClean="0"/>
              <a:t>__________ </a:t>
            </a:r>
            <a:r>
              <a:rPr lang="en-US" sz="2800" dirty="0" smtClean="0"/>
              <a:t>to </a:t>
            </a:r>
            <a:r>
              <a:rPr lang="en-US" sz="2800" dirty="0" smtClean="0"/>
              <a:t>another</a:t>
            </a:r>
          </a:p>
          <a:p>
            <a:pPr eaLnBrk="1" hangingPunct="1">
              <a:spcAft>
                <a:spcPct val="25000"/>
              </a:spcAft>
            </a:pPr>
            <a:r>
              <a:rPr lang="en-US" sz="2800" dirty="0" smtClean="0"/>
              <a:t>__________</a:t>
            </a:r>
            <a:endParaRPr lang="en-US" sz="2800" dirty="0" smtClean="0"/>
          </a:p>
          <a:p>
            <a:pPr lvl="1" eaLnBrk="1" hangingPunct="1">
              <a:spcAft>
                <a:spcPct val="25000"/>
              </a:spcAft>
            </a:pPr>
            <a:r>
              <a:rPr lang="en-US" sz="2800" dirty="0" smtClean="0"/>
              <a:t>Result from the </a:t>
            </a:r>
            <a:r>
              <a:rPr lang="en-US" sz="2800" dirty="0" smtClean="0"/>
              <a:t>__________ </a:t>
            </a:r>
            <a:r>
              <a:rPr lang="en-US" sz="2800" dirty="0" smtClean="0"/>
              <a:t>or </a:t>
            </a:r>
            <a:r>
              <a:rPr lang="en-US" sz="2800" dirty="0" smtClean="0"/>
              <a:t>gain of electrons</a:t>
            </a:r>
          </a:p>
          <a:p>
            <a:pPr lvl="2" eaLnBrk="1" hangingPunct="1">
              <a:spcAft>
                <a:spcPct val="25000"/>
              </a:spcAft>
            </a:pPr>
            <a:r>
              <a:rPr lang="en-US" sz="2800" dirty="0" smtClean="0"/>
              <a:t>__________ </a:t>
            </a:r>
            <a:r>
              <a:rPr lang="en-US" sz="2800" dirty="0" smtClean="0"/>
              <a:t>are </a:t>
            </a:r>
            <a:r>
              <a:rPr lang="en-US" sz="2800" dirty="0" smtClean="0"/>
              <a:t>__________ </a:t>
            </a:r>
            <a:r>
              <a:rPr lang="en-US" sz="2800" dirty="0" smtClean="0"/>
              <a:t>due </a:t>
            </a:r>
            <a:r>
              <a:rPr lang="en-US" sz="2800" dirty="0" smtClean="0"/>
              <a:t>to gain of electron(s)</a:t>
            </a:r>
          </a:p>
          <a:p>
            <a:pPr lvl="2" eaLnBrk="1" hangingPunct="1">
              <a:spcAft>
                <a:spcPct val="25000"/>
              </a:spcAft>
            </a:pPr>
            <a:r>
              <a:rPr lang="en-US" sz="2800" dirty="0" smtClean="0"/>
              <a:t>__________ </a:t>
            </a:r>
            <a:r>
              <a:rPr lang="en-US" sz="2800" dirty="0" smtClean="0"/>
              <a:t>are </a:t>
            </a:r>
            <a:r>
              <a:rPr lang="en-US" sz="2800" dirty="0" smtClean="0"/>
              <a:t>__________ </a:t>
            </a:r>
            <a:r>
              <a:rPr lang="en-US" sz="2800" dirty="0" smtClean="0"/>
              <a:t>due </a:t>
            </a:r>
            <a:r>
              <a:rPr lang="en-US" sz="2800" dirty="0" smtClean="0"/>
              <a:t>to loss of electron(s)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8043863" y="6477000"/>
            <a:ext cx="102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2.6</a:t>
            </a:r>
          </a:p>
        </p:txBody>
      </p:sp>
      <p:pic>
        <p:nvPicPr>
          <p:cNvPr id="25604" name="Picture 14" descr="figure_02_06_labeled"/>
          <p:cNvPicPr>
            <a:picLocks noChangeAspect="1" noChangeArrowheads="1"/>
          </p:cNvPicPr>
          <p:nvPr/>
        </p:nvPicPr>
        <p:blipFill>
          <a:blip r:embed="rId3" cstate="print"/>
          <a:srcRect b="5511"/>
          <a:stretch>
            <a:fillRect/>
          </a:stretch>
        </p:blipFill>
        <p:spPr bwMode="auto">
          <a:xfrm>
            <a:off x="33338" y="1771650"/>
            <a:ext cx="90757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figure_02_06_labeled"/>
          <p:cNvPicPr>
            <a:picLocks noChangeAspect="1" noChangeArrowheads="1"/>
          </p:cNvPicPr>
          <p:nvPr/>
        </p:nvPicPr>
        <p:blipFill>
          <a:blip r:embed="rId3" cstate="print"/>
          <a:srcRect t="15051" r="54431" b="8696"/>
          <a:stretch>
            <a:fillRect/>
          </a:stretch>
        </p:blipFill>
        <p:spPr bwMode="auto">
          <a:xfrm>
            <a:off x="0" y="471488"/>
            <a:ext cx="9144000" cy="5913437"/>
          </a:xfrm>
          <a:prstGeom prst="rect">
            <a:avLst/>
          </a:prstGeom>
          <a:noFill/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431088" y="6477000"/>
            <a:ext cx="163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2.6, step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figure_02_06_labeled"/>
          <p:cNvPicPr>
            <a:picLocks noChangeAspect="1" noChangeArrowheads="1"/>
          </p:cNvPicPr>
          <p:nvPr/>
        </p:nvPicPr>
        <p:blipFill>
          <a:blip r:embed="rId3" cstate="print"/>
          <a:srcRect l="59749" t="2528" b="5124"/>
          <a:stretch>
            <a:fillRect/>
          </a:stretch>
        </p:blipFill>
        <p:spPr bwMode="auto">
          <a:xfrm>
            <a:off x="933450" y="163513"/>
            <a:ext cx="7277100" cy="6451600"/>
          </a:xfrm>
          <a:prstGeom prst="rect">
            <a:avLst/>
          </a:prstGeom>
          <a:noFill/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7431088" y="6477000"/>
            <a:ext cx="163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2.6, step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431088" y="6477000"/>
            <a:ext cx="163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2.6, step 3</a:t>
            </a:r>
          </a:p>
        </p:txBody>
      </p:sp>
      <p:pic>
        <p:nvPicPr>
          <p:cNvPr id="28677" name="Picture 5" descr="figure_02_06_labeled"/>
          <p:cNvPicPr>
            <a:picLocks noChangeAspect="1" noChangeArrowheads="1"/>
          </p:cNvPicPr>
          <p:nvPr/>
        </p:nvPicPr>
        <p:blipFill>
          <a:blip r:embed="rId3" cstate="print"/>
          <a:srcRect b="5760"/>
          <a:stretch>
            <a:fillRect/>
          </a:stretch>
        </p:blipFill>
        <p:spPr bwMode="auto">
          <a:xfrm>
            <a:off x="0" y="1781175"/>
            <a:ext cx="9144000" cy="332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  <a:p>
            <a:pPr lvl="1" eaLnBrk="1" hangingPunct="1"/>
            <a:r>
              <a:rPr lang="en-US" dirty="0" smtClean="0"/>
              <a:t>Atoms become </a:t>
            </a:r>
            <a:r>
              <a:rPr lang="en-US" dirty="0" smtClean="0"/>
              <a:t>__________ </a:t>
            </a:r>
            <a:r>
              <a:rPr lang="en-US" dirty="0" smtClean="0"/>
              <a:t>through </a:t>
            </a:r>
            <a:r>
              <a:rPr lang="en-US" dirty="0" smtClean="0"/>
              <a:t>shared </a:t>
            </a:r>
            <a:r>
              <a:rPr lang="en-US" dirty="0" smtClean="0"/>
              <a:t>__________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are </a:t>
            </a:r>
            <a:r>
              <a:rPr lang="en-US" dirty="0" smtClean="0"/>
              <a:t>shared in pairs</a:t>
            </a:r>
          </a:p>
          <a:p>
            <a:pPr lvl="1" eaLnBrk="1" hangingPunct="1"/>
            <a:r>
              <a:rPr lang="en-US" dirty="0" smtClean="0"/>
              <a:t>Single </a:t>
            </a:r>
            <a:r>
              <a:rPr lang="en-US" dirty="0" smtClean="0"/>
              <a:t>__________ </a:t>
            </a:r>
            <a:r>
              <a:rPr lang="en-US" dirty="0" smtClean="0"/>
              <a:t>bonds </a:t>
            </a:r>
            <a:r>
              <a:rPr lang="en-US" dirty="0" smtClean="0"/>
              <a:t>share one pair of </a:t>
            </a:r>
            <a:r>
              <a:rPr lang="en-US" dirty="0" smtClean="0"/>
              <a:t>__________</a:t>
            </a:r>
            <a:endParaRPr lang="en-US" dirty="0" smtClean="0"/>
          </a:p>
          <a:p>
            <a:pPr lvl="1" eaLnBrk="1" hangingPunct="1"/>
            <a:r>
              <a:rPr lang="en-US" dirty="0" smtClean="0"/>
              <a:t>Double </a:t>
            </a:r>
            <a:r>
              <a:rPr lang="en-US" dirty="0" smtClean="0"/>
              <a:t>__________ </a:t>
            </a:r>
            <a:r>
              <a:rPr lang="en-US" dirty="0" smtClean="0"/>
              <a:t>bonds </a:t>
            </a:r>
            <a:r>
              <a:rPr lang="en-US" dirty="0" smtClean="0"/>
              <a:t>share </a:t>
            </a:r>
            <a:r>
              <a:rPr lang="en-US" dirty="0" smtClean="0"/>
              <a:t>__________ </a:t>
            </a:r>
            <a:r>
              <a:rPr lang="en-US" dirty="0" smtClean="0"/>
              <a:t>pairs </a:t>
            </a:r>
            <a:r>
              <a:rPr lang="en-US" dirty="0" smtClean="0"/>
              <a:t>of electrons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0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2.7a</a:t>
            </a:r>
          </a:p>
        </p:txBody>
      </p:sp>
      <p:pic>
        <p:nvPicPr>
          <p:cNvPr id="30724" name="Picture 14" descr="figure_02_07a_labeled"/>
          <p:cNvPicPr>
            <a:picLocks noChangeAspect="1" noChangeArrowheads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0" y="2252663"/>
            <a:ext cx="91440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7924800" y="6477000"/>
            <a:ext cx="1131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2.7b</a:t>
            </a:r>
          </a:p>
        </p:txBody>
      </p:sp>
      <p:pic>
        <p:nvPicPr>
          <p:cNvPr id="31748" name="Picture 13" descr="figure_02_07b_labeled"/>
          <p:cNvPicPr>
            <a:picLocks noChangeAspect="1" noChangeArrowheads="1"/>
          </p:cNvPicPr>
          <p:nvPr/>
        </p:nvPicPr>
        <p:blipFill>
          <a:blip r:embed="rId3" cstate="print"/>
          <a:srcRect b="7281"/>
          <a:stretch>
            <a:fillRect/>
          </a:stretch>
        </p:blipFill>
        <p:spPr bwMode="auto">
          <a:xfrm>
            <a:off x="0" y="2105025"/>
            <a:ext cx="91440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Composition of </a:t>
            </a:r>
            <a:r>
              <a:rPr lang="en-US" dirty="0" smtClean="0"/>
              <a:t>__________—</a:t>
            </a:r>
            <a:endParaRPr lang="en-US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__________— __________—</a:t>
            </a:r>
            <a:r>
              <a:rPr lang="en-US" dirty="0" smtClean="0"/>
              <a:t>units </a:t>
            </a:r>
            <a:r>
              <a:rPr lang="en-US" dirty="0" smtClean="0"/>
              <a:t>of matter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__________— </a:t>
            </a:r>
            <a:r>
              <a:rPr lang="en-US" dirty="0" smtClean="0"/>
              <a:t>percent </a:t>
            </a:r>
            <a:r>
              <a:rPr lang="en-US" dirty="0" smtClean="0"/>
              <a:t>of the body is made from four </a:t>
            </a:r>
            <a:r>
              <a:rPr lang="en-US" dirty="0" smtClean="0"/>
              <a:t>__________—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__________—</a:t>
            </a:r>
            <a:r>
              <a:rPr lang="en-US" dirty="0" smtClean="0"/>
              <a:t>(</a:t>
            </a:r>
            <a:r>
              <a:rPr lang="en-US" dirty="0" smtClean="0"/>
              <a:t>C)	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Oxygen </a:t>
            </a:r>
            <a:r>
              <a:rPr lang="en-US" dirty="0" smtClean="0"/>
              <a:t>(</a:t>
            </a:r>
            <a:r>
              <a:rPr lang="en-US" dirty="0" smtClean="0"/>
              <a:t>__________—</a:t>
            </a:r>
            <a:r>
              <a:rPr lang="en-US" dirty="0" smtClean="0"/>
              <a:t>)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__________—</a:t>
            </a:r>
            <a:r>
              <a:rPr lang="en-US" dirty="0" smtClean="0"/>
              <a:t>(</a:t>
            </a:r>
            <a:r>
              <a:rPr lang="en-US" dirty="0" smtClean="0"/>
              <a:t>H)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__________—</a:t>
            </a:r>
            <a:r>
              <a:rPr lang="en-US" dirty="0" smtClean="0"/>
              <a:t>(</a:t>
            </a:r>
            <a:r>
              <a:rPr lang="en-US" dirty="0" smtClean="0"/>
              <a:t>N)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__________ __________—</a:t>
            </a:r>
            <a:r>
              <a:rPr lang="en-US" dirty="0" smtClean="0"/>
              <a:t>blocks </a:t>
            </a:r>
            <a:r>
              <a:rPr lang="en-US" dirty="0" smtClean="0"/>
              <a:t>of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2.7c</a:t>
            </a:r>
          </a:p>
        </p:txBody>
      </p:sp>
      <p:pic>
        <p:nvPicPr>
          <p:cNvPr id="32772" name="Picture 11" descr="figure_02_07c_labeled"/>
          <p:cNvPicPr>
            <a:picLocks noChangeAspect="1" noChangeArrowheads="1"/>
          </p:cNvPicPr>
          <p:nvPr/>
        </p:nvPicPr>
        <p:blipFill>
          <a:blip r:embed="rId3" cstate="print"/>
          <a:srcRect b="4102"/>
          <a:stretch>
            <a:fillRect/>
          </a:stretch>
        </p:blipFill>
        <p:spPr bwMode="auto">
          <a:xfrm>
            <a:off x="0" y="960438"/>
            <a:ext cx="91440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 </a:t>
            </a:r>
            <a:r>
              <a:rPr lang="en-US" dirty="0" smtClean="0"/>
              <a:t>are either </a:t>
            </a:r>
            <a:r>
              <a:rPr lang="en-US" dirty="0" smtClean="0"/>
              <a:t>__________ </a:t>
            </a:r>
            <a:r>
              <a:rPr lang="en-US" dirty="0" smtClean="0"/>
              <a:t>or </a:t>
            </a:r>
            <a:r>
              <a:rPr lang="en-US" dirty="0" smtClean="0"/>
              <a:t>polar</a:t>
            </a:r>
          </a:p>
          <a:p>
            <a:pPr lvl="1" eaLnBrk="1" hangingPunct="1"/>
            <a:r>
              <a:rPr lang="en-US" dirty="0" smtClean="0"/>
              <a:t>__________</a:t>
            </a:r>
            <a:endParaRPr lang="en-US" dirty="0" smtClean="0"/>
          </a:p>
          <a:p>
            <a:pPr lvl="2" eaLnBrk="1" hangingPunct="1"/>
            <a:r>
              <a:rPr lang="en-US" dirty="0" smtClean="0"/>
              <a:t>__________ </a:t>
            </a:r>
            <a:r>
              <a:rPr lang="en-US" dirty="0" smtClean="0"/>
              <a:t>are </a:t>
            </a:r>
            <a:r>
              <a:rPr lang="en-US" dirty="0" smtClean="0"/>
              <a:t>shared equally between the atoms of the </a:t>
            </a:r>
            <a:r>
              <a:rPr lang="en-US" dirty="0" smtClean="0"/>
              <a:t>__________</a:t>
            </a:r>
            <a:endParaRPr lang="en-US" dirty="0" smtClean="0"/>
          </a:p>
          <a:p>
            <a:pPr lvl="2" eaLnBrk="1" hangingPunct="1"/>
            <a:r>
              <a:rPr lang="en-US" dirty="0" smtClean="0"/>
              <a:t>__________ </a:t>
            </a:r>
            <a:r>
              <a:rPr lang="en-US" dirty="0" smtClean="0"/>
              <a:t>neutral </a:t>
            </a:r>
            <a:r>
              <a:rPr lang="en-US" dirty="0" smtClean="0"/>
              <a:t>as a </a:t>
            </a:r>
            <a:r>
              <a:rPr lang="en-US" dirty="0" smtClean="0"/>
              <a:t>__________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6"/>
          <p:cNvSpPr txBox="1">
            <a:spLocks noChangeArrowheads="1"/>
          </p:cNvSpPr>
          <p:nvPr/>
        </p:nvSpPr>
        <p:spPr bwMode="auto">
          <a:xfrm>
            <a:off x="7945438" y="6477000"/>
            <a:ext cx="1122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2.8a</a:t>
            </a:r>
          </a:p>
        </p:txBody>
      </p:sp>
      <p:pic>
        <p:nvPicPr>
          <p:cNvPr id="34820" name="Picture 12" descr="figure_02_08a_labeled"/>
          <p:cNvPicPr>
            <a:picLocks noChangeAspect="1" noChangeArrowheads="1"/>
          </p:cNvPicPr>
          <p:nvPr/>
        </p:nvPicPr>
        <p:blipFill>
          <a:blip r:embed="rId3" cstate="print"/>
          <a:srcRect b="4817"/>
          <a:stretch>
            <a:fillRect/>
          </a:stretch>
        </p:blipFill>
        <p:spPr bwMode="auto">
          <a:xfrm>
            <a:off x="0" y="1371600"/>
            <a:ext cx="91440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Bonds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 </a:t>
            </a:r>
            <a:r>
              <a:rPr lang="en-US" dirty="0" smtClean="0"/>
              <a:t>are either </a:t>
            </a:r>
            <a:r>
              <a:rPr lang="en-US" dirty="0" smtClean="0"/>
              <a:t>__________ </a:t>
            </a:r>
            <a:r>
              <a:rPr lang="en-US" dirty="0" smtClean="0"/>
              <a:t>or </a:t>
            </a:r>
            <a:r>
              <a:rPr lang="en-US" dirty="0" smtClean="0"/>
              <a:t>polar</a:t>
            </a:r>
          </a:p>
          <a:p>
            <a:pPr lvl="1" eaLnBrk="1" hangingPunct="1"/>
            <a:r>
              <a:rPr lang="en-US" dirty="0" smtClean="0"/>
              <a:t>__________</a:t>
            </a:r>
            <a:endParaRPr lang="en-US" dirty="0" smtClean="0"/>
          </a:p>
          <a:p>
            <a:pPr lvl="2" eaLnBrk="1" hangingPunct="1"/>
            <a:r>
              <a:rPr lang="en-US" dirty="0" smtClean="0"/>
              <a:t>__________ </a:t>
            </a:r>
            <a:r>
              <a:rPr lang="en-US" dirty="0" smtClean="0"/>
              <a:t>are </a:t>
            </a:r>
            <a:r>
              <a:rPr lang="en-US" i="1" dirty="0" smtClean="0"/>
              <a:t>not</a:t>
            </a:r>
            <a:r>
              <a:rPr lang="en-US" dirty="0" smtClean="0"/>
              <a:t> shared </a:t>
            </a:r>
            <a:r>
              <a:rPr lang="en-US" dirty="0" smtClean="0"/>
              <a:t>__________ </a:t>
            </a:r>
            <a:r>
              <a:rPr lang="en-US" dirty="0" smtClean="0"/>
              <a:t>between </a:t>
            </a:r>
            <a:r>
              <a:rPr lang="en-US" dirty="0" smtClean="0"/>
              <a:t>the atoms of the molecule</a:t>
            </a:r>
          </a:p>
          <a:p>
            <a:pPr lvl="2" eaLnBrk="1" hangingPunct="1"/>
            <a:r>
              <a:rPr lang="en-US" dirty="0" smtClean="0"/>
              <a:t>Have a </a:t>
            </a:r>
            <a:r>
              <a:rPr lang="en-US" dirty="0" smtClean="0"/>
              <a:t>__________ </a:t>
            </a:r>
            <a:r>
              <a:rPr lang="en-US" dirty="0" smtClean="0"/>
              <a:t>and </a:t>
            </a:r>
            <a:r>
              <a:rPr lang="en-US" dirty="0" smtClean="0"/>
              <a:t>__________ </a:t>
            </a:r>
            <a:r>
              <a:rPr lang="en-US" dirty="0" smtClean="0"/>
              <a:t>side </a:t>
            </a:r>
            <a:r>
              <a:rPr lang="en-US" dirty="0" smtClean="0"/>
              <a:t>or </a:t>
            </a:r>
            <a:r>
              <a:rPr lang="en-US" i="1" dirty="0" smtClean="0"/>
              <a:t>pole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6"/>
          <p:cNvSpPr txBox="1">
            <a:spLocks noChangeArrowheads="1"/>
          </p:cNvSpPr>
          <p:nvPr/>
        </p:nvSpPr>
        <p:spPr bwMode="auto">
          <a:xfrm>
            <a:off x="7935913" y="6477000"/>
            <a:ext cx="113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2.8b</a:t>
            </a:r>
          </a:p>
        </p:txBody>
      </p:sp>
      <p:pic>
        <p:nvPicPr>
          <p:cNvPr id="36868" name="Picture 12" descr="figure_02_08b_labeled"/>
          <p:cNvPicPr>
            <a:picLocks noChangeAspect="1" noChangeArrowheads="1"/>
          </p:cNvPicPr>
          <p:nvPr/>
        </p:nvPicPr>
        <p:blipFill>
          <a:blip r:embed="rId3" cstate="print"/>
          <a:srcRect b="4059"/>
          <a:stretch>
            <a:fillRect/>
          </a:stretch>
        </p:blipFill>
        <p:spPr bwMode="auto">
          <a:xfrm>
            <a:off x="0" y="1085850"/>
            <a:ext cx="91440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  <a:p>
            <a:pPr lvl="1" eaLnBrk="1" hangingPunct="1"/>
            <a:r>
              <a:rPr lang="en-US" dirty="0" smtClean="0"/>
              <a:t>Weak </a:t>
            </a:r>
            <a:r>
              <a:rPr lang="en-US" dirty="0" smtClean="0"/>
              <a:t>__________ </a:t>
            </a:r>
            <a:r>
              <a:rPr lang="en-US" dirty="0" smtClean="0"/>
              <a:t>bonds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is </a:t>
            </a:r>
            <a:r>
              <a:rPr lang="en-US" dirty="0" smtClean="0"/>
              <a:t>attracted to the </a:t>
            </a:r>
            <a:r>
              <a:rPr lang="en-US" dirty="0" smtClean="0"/>
              <a:t>__________ </a:t>
            </a:r>
            <a:r>
              <a:rPr lang="en-US" dirty="0" smtClean="0"/>
              <a:t>portion </a:t>
            </a:r>
            <a:r>
              <a:rPr lang="en-US" dirty="0" smtClean="0"/>
              <a:t>of polar molecule</a:t>
            </a:r>
          </a:p>
          <a:p>
            <a:pPr lvl="1" eaLnBrk="1" hangingPunct="1"/>
            <a:r>
              <a:rPr lang="en-US" dirty="0" smtClean="0"/>
              <a:t>Provides </a:t>
            </a:r>
            <a:r>
              <a:rPr lang="en-US" dirty="0" smtClean="0"/>
              <a:t>__________ </a:t>
            </a:r>
            <a:r>
              <a:rPr lang="en-US" dirty="0" smtClean="0"/>
              <a:t>between </a:t>
            </a:r>
            <a:r>
              <a:rPr lang="en-US" dirty="0" smtClean="0"/>
              <a:t>__________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8043863" y="6477000"/>
            <a:ext cx="102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2.9</a:t>
            </a:r>
          </a:p>
        </p:txBody>
      </p:sp>
      <p:pic>
        <p:nvPicPr>
          <p:cNvPr id="38916" name="Picture 44" descr="figure_02_09_unlabeled"/>
          <p:cNvPicPr>
            <a:picLocks noChangeAspect="1" noChangeArrowheads="1"/>
          </p:cNvPicPr>
          <p:nvPr/>
        </p:nvPicPr>
        <p:blipFill>
          <a:blip r:embed="rId3" cstate="print"/>
          <a:srcRect b="5254"/>
          <a:stretch>
            <a:fillRect/>
          </a:stretch>
        </p:blipFill>
        <p:spPr bwMode="auto">
          <a:xfrm>
            <a:off x="282575" y="1371600"/>
            <a:ext cx="8594725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45"/>
          <p:cNvSpPr>
            <a:spLocks noChangeArrowheads="1"/>
          </p:cNvSpPr>
          <p:nvPr/>
        </p:nvSpPr>
        <p:spPr bwMode="auto">
          <a:xfrm>
            <a:off x="3195638" y="2493963"/>
            <a:ext cx="159702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Hydrogen bonds</a:t>
            </a:r>
          </a:p>
        </p:txBody>
      </p:sp>
      <p:sp>
        <p:nvSpPr>
          <p:cNvPr id="38918" name="Rectangle 46"/>
          <p:cNvSpPr>
            <a:spLocks noChangeArrowheads="1"/>
          </p:cNvSpPr>
          <p:nvPr/>
        </p:nvSpPr>
        <p:spPr bwMode="auto">
          <a:xfrm>
            <a:off x="2124075" y="3152775"/>
            <a:ext cx="3127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19" name="Rectangle 47"/>
          <p:cNvSpPr>
            <a:spLocks noChangeArrowheads="1"/>
          </p:cNvSpPr>
          <p:nvPr/>
        </p:nvSpPr>
        <p:spPr bwMode="auto">
          <a:xfrm>
            <a:off x="2124075" y="3505200"/>
            <a:ext cx="32226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38920" name="Rectangle 48"/>
          <p:cNvSpPr>
            <a:spLocks noChangeArrowheads="1"/>
          </p:cNvSpPr>
          <p:nvPr/>
        </p:nvSpPr>
        <p:spPr bwMode="auto">
          <a:xfrm>
            <a:off x="2486025" y="3581400"/>
            <a:ext cx="3127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21" name="Rectangle 49"/>
          <p:cNvSpPr>
            <a:spLocks noChangeArrowheads="1"/>
          </p:cNvSpPr>
          <p:nvPr/>
        </p:nvSpPr>
        <p:spPr bwMode="auto">
          <a:xfrm>
            <a:off x="830263" y="3886200"/>
            <a:ext cx="3127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22" name="Rectangle 50"/>
          <p:cNvSpPr>
            <a:spLocks noChangeArrowheads="1"/>
          </p:cNvSpPr>
          <p:nvPr/>
        </p:nvSpPr>
        <p:spPr bwMode="auto">
          <a:xfrm>
            <a:off x="479425" y="4038600"/>
            <a:ext cx="32226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38923" name="Rectangle 51"/>
          <p:cNvSpPr>
            <a:spLocks noChangeArrowheads="1"/>
          </p:cNvSpPr>
          <p:nvPr/>
        </p:nvSpPr>
        <p:spPr bwMode="auto">
          <a:xfrm rot="-337361">
            <a:off x="4094163" y="3810000"/>
            <a:ext cx="3127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24" name="Rectangle 52"/>
          <p:cNvSpPr>
            <a:spLocks noChangeArrowheads="1"/>
          </p:cNvSpPr>
          <p:nvPr/>
        </p:nvSpPr>
        <p:spPr bwMode="auto">
          <a:xfrm rot="-337361">
            <a:off x="3792538" y="3962400"/>
            <a:ext cx="3222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38925" name="Rectangle 53"/>
          <p:cNvSpPr>
            <a:spLocks noChangeArrowheads="1"/>
          </p:cNvSpPr>
          <p:nvPr/>
        </p:nvSpPr>
        <p:spPr bwMode="auto">
          <a:xfrm rot="-337361">
            <a:off x="3938588" y="4343400"/>
            <a:ext cx="3127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26" name="Rectangle 54"/>
          <p:cNvSpPr>
            <a:spLocks noChangeArrowheads="1"/>
          </p:cNvSpPr>
          <p:nvPr/>
        </p:nvSpPr>
        <p:spPr bwMode="auto">
          <a:xfrm>
            <a:off x="1668463" y="5164138"/>
            <a:ext cx="3127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27" name="Rectangle 55"/>
          <p:cNvSpPr>
            <a:spLocks noChangeArrowheads="1"/>
          </p:cNvSpPr>
          <p:nvPr/>
        </p:nvSpPr>
        <p:spPr bwMode="auto">
          <a:xfrm>
            <a:off x="1447800" y="4648200"/>
            <a:ext cx="3127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28" name="Rectangle 56"/>
          <p:cNvSpPr>
            <a:spLocks noChangeArrowheads="1"/>
          </p:cNvSpPr>
          <p:nvPr/>
        </p:nvSpPr>
        <p:spPr bwMode="auto">
          <a:xfrm>
            <a:off x="1336675" y="5029200"/>
            <a:ext cx="32226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38929" name="Rectangle 57"/>
          <p:cNvSpPr>
            <a:spLocks noChangeArrowheads="1"/>
          </p:cNvSpPr>
          <p:nvPr/>
        </p:nvSpPr>
        <p:spPr bwMode="auto">
          <a:xfrm>
            <a:off x="635000" y="4419600"/>
            <a:ext cx="3127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30" name="Rectangle 58"/>
          <p:cNvSpPr>
            <a:spLocks noChangeArrowheads="1"/>
          </p:cNvSpPr>
          <p:nvPr/>
        </p:nvSpPr>
        <p:spPr bwMode="auto">
          <a:xfrm>
            <a:off x="2354263" y="1600200"/>
            <a:ext cx="312737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31" name="Rectangle 59"/>
          <p:cNvSpPr>
            <a:spLocks noChangeArrowheads="1"/>
          </p:cNvSpPr>
          <p:nvPr/>
        </p:nvSpPr>
        <p:spPr bwMode="auto">
          <a:xfrm>
            <a:off x="1841500" y="1544638"/>
            <a:ext cx="3127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38932" name="Rectangle 60"/>
          <p:cNvSpPr>
            <a:spLocks noChangeArrowheads="1"/>
          </p:cNvSpPr>
          <p:nvPr/>
        </p:nvSpPr>
        <p:spPr bwMode="auto">
          <a:xfrm>
            <a:off x="2116138" y="1828800"/>
            <a:ext cx="322262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38933" name="Rectangle 61"/>
          <p:cNvSpPr>
            <a:spLocks noChangeArrowheads="1"/>
          </p:cNvSpPr>
          <p:nvPr/>
        </p:nvSpPr>
        <p:spPr bwMode="auto">
          <a:xfrm>
            <a:off x="250825" y="5532438"/>
            <a:ext cx="401638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(a)</a:t>
            </a:r>
          </a:p>
        </p:txBody>
      </p:sp>
      <p:sp>
        <p:nvSpPr>
          <p:cNvPr id="38934" name="Rectangle 62"/>
          <p:cNvSpPr>
            <a:spLocks noChangeArrowheads="1"/>
          </p:cNvSpPr>
          <p:nvPr/>
        </p:nvSpPr>
        <p:spPr bwMode="auto">
          <a:xfrm>
            <a:off x="4692650" y="5532438"/>
            <a:ext cx="411163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(b)</a:t>
            </a:r>
          </a:p>
        </p:txBody>
      </p:sp>
      <p:sp>
        <p:nvSpPr>
          <p:cNvPr id="38935" name="Line 63"/>
          <p:cNvSpPr>
            <a:spLocks noChangeShapeType="1"/>
          </p:cNvSpPr>
          <p:nvPr/>
        </p:nvSpPr>
        <p:spPr bwMode="auto">
          <a:xfrm>
            <a:off x="2286000" y="2641600"/>
            <a:ext cx="9620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64"/>
          <p:cNvSpPr>
            <a:spLocks noChangeShapeType="1"/>
          </p:cNvSpPr>
          <p:nvPr/>
        </p:nvSpPr>
        <p:spPr bwMode="auto">
          <a:xfrm flipH="1">
            <a:off x="3181350" y="2647950"/>
            <a:ext cx="12700" cy="1238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65"/>
          <p:cNvSpPr>
            <a:spLocks noChangeArrowheads="1"/>
          </p:cNvSpPr>
          <p:nvPr/>
        </p:nvSpPr>
        <p:spPr bwMode="auto">
          <a:xfrm>
            <a:off x="981075" y="5248275"/>
            <a:ext cx="3556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–</a:t>
            </a:r>
          </a:p>
        </p:txBody>
      </p:sp>
      <p:sp>
        <p:nvSpPr>
          <p:cNvPr id="38938" name="Rectangle 66"/>
          <p:cNvSpPr>
            <a:spLocks noChangeArrowheads="1"/>
          </p:cNvSpPr>
          <p:nvPr/>
        </p:nvSpPr>
        <p:spPr bwMode="auto">
          <a:xfrm>
            <a:off x="1752600" y="4800600"/>
            <a:ext cx="358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+</a:t>
            </a:r>
          </a:p>
        </p:txBody>
      </p:sp>
      <p:sp>
        <p:nvSpPr>
          <p:cNvPr id="38939" name="Rectangle 67"/>
          <p:cNvSpPr>
            <a:spLocks noChangeArrowheads="1"/>
          </p:cNvSpPr>
          <p:nvPr/>
        </p:nvSpPr>
        <p:spPr bwMode="auto">
          <a:xfrm>
            <a:off x="957263" y="4191000"/>
            <a:ext cx="358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+</a:t>
            </a:r>
          </a:p>
        </p:txBody>
      </p:sp>
      <p:sp>
        <p:nvSpPr>
          <p:cNvPr id="38940" name="Rectangle 68"/>
          <p:cNvSpPr>
            <a:spLocks noChangeArrowheads="1"/>
          </p:cNvSpPr>
          <p:nvPr/>
        </p:nvSpPr>
        <p:spPr bwMode="auto">
          <a:xfrm>
            <a:off x="2743200" y="3454400"/>
            <a:ext cx="358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+</a:t>
            </a:r>
          </a:p>
        </p:txBody>
      </p:sp>
      <p:sp>
        <p:nvSpPr>
          <p:cNvPr id="38941" name="Rectangle 69"/>
          <p:cNvSpPr>
            <a:spLocks noChangeArrowheads="1"/>
          </p:cNvSpPr>
          <p:nvPr/>
        </p:nvSpPr>
        <p:spPr bwMode="auto">
          <a:xfrm>
            <a:off x="252413" y="3657600"/>
            <a:ext cx="3556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–</a:t>
            </a:r>
          </a:p>
        </p:txBody>
      </p:sp>
      <p:sp>
        <p:nvSpPr>
          <p:cNvPr id="38942" name="Rectangle 70"/>
          <p:cNvSpPr>
            <a:spLocks noChangeArrowheads="1"/>
          </p:cNvSpPr>
          <p:nvPr/>
        </p:nvSpPr>
        <p:spPr bwMode="auto">
          <a:xfrm>
            <a:off x="1746250" y="3733800"/>
            <a:ext cx="3556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–</a:t>
            </a:r>
          </a:p>
        </p:txBody>
      </p:sp>
      <p:sp>
        <p:nvSpPr>
          <p:cNvPr id="38943" name="Rectangle 71"/>
          <p:cNvSpPr>
            <a:spLocks noChangeArrowheads="1"/>
          </p:cNvSpPr>
          <p:nvPr/>
        </p:nvSpPr>
        <p:spPr bwMode="auto">
          <a:xfrm>
            <a:off x="2400300" y="2978150"/>
            <a:ext cx="358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+</a:t>
            </a:r>
          </a:p>
        </p:txBody>
      </p:sp>
      <p:sp>
        <p:nvSpPr>
          <p:cNvPr id="38944" name="Rectangle 72"/>
          <p:cNvSpPr>
            <a:spLocks noChangeArrowheads="1"/>
          </p:cNvSpPr>
          <p:nvPr/>
        </p:nvSpPr>
        <p:spPr bwMode="auto">
          <a:xfrm>
            <a:off x="2413000" y="2133600"/>
            <a:ext cx="3556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–</a:t>
            </a:r>
          </a:p>
        </p:txBody>
      </p:sp>
      <p:sp>
        <p:nvSpPr>
          <p:cNvPr id="38945" name="Rectangle 73"/>
          <p:cNvSpPr>
            <a:spLocks noChangeArrowheads="1"/>
          </p:cNvSpPr>
          <p:nvPr/>
        </p:nvSpPr>
        <p:spPr bwMode="auto">
          <a:xfrm>
            <a:off x="2135188" y="1295400"/>
            <a:ext cx="358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+</a:t>
            </a:r>
          </a:p>
        </p:txBody>
      </p:sp>
      <p:sp>
        <p:nvSpPr>
          <p:cNvPr id="38946" name="Rectangle 74"/>
          <p:cNvSpPr>
            <a:spLocks noChangeArrowheads="1"/>
          </p:cNvSpPr>
          <p:nvPr/>
        </p:nvSpPr>
        <p:spPr bwMode="auto">
          <a:xfrm>
            <a:off x="3429000" y="3733800"/>
            <a:ext cx="355600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–</a:t>
            </a:r>
          </a:p>
        </p:txBody>
      </p:sp>
      <p:sp>
        <p:nvSpPr>
          <p:cNvPr id="38947" name="Rectangle 75"/>
          <p:cNvSpPr>
            <a:spLocks noChangeArrowheads="1"/>
          </p:cNvSpPr>
          <p:nvPr/>
        </p:nvSpPr>
        <p:spPr bwMode="auto">
          <a:xfrm>
            <a:off x="4235450" y="4114800"/>
            <a:ext cx="358775" cy="3048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Symbol" pitchFamily="18" charset="2"/>
                <a:sym typeface="Symbol" pitchFamily="18" charset="2"/>
              </a:rPr>
              <a:t></a:t>
            </a:r>
            <a:r>
              <a:rPr lang="en-US" sz="1400" b="1" baseline="30000">
                <a:latin typeface="Arial" charset="0"/>
              </a:rPr>
              <a:t>+</a:t>
            </a:r>
          </a:p>
        </p:txBody>
      </p:sp>
      <p:sp>
        <p:nvSpPr>
          <p:cNvPr id="38948" name="Line 76"/>
          <p:cNvSpPr>
            <a:spLocks noChangeShapeType="1"/>
          </p:cNvSpPr>
          <p:nvPr/>
        </p:nvSpPr>
        <p:spPr bwMode="auto">
          <a:xfrm>
            <a:off x="2276475" y="3429000"/>
            <a:ext cx="0" cy="1397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9" name="Line 77"/>
          <p:cNvSpPr>
            <a:spLocks noChangeShapeType="1"/>
          </p:cNvSpPr>
          <p:nvPr/>
        </p:nvSpPr>
        <p:spPr bwMode="auto">
          <a:xfrm>
            <a:off x="2376488" y="3657600"/>
            <a:ext cx="174625" cy="412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of </a:t>
            </a:r>
            <a:r>
              <a:rPr lang="en-US" dirty="0" smtClean="0"/>
              <a:t>__________ </a:t>
            </a:r>
            <a:r>
              <a:rPr lang="en-US" dirty="0" smtClean="0"/>
              <a:t>Reactions</a:t>
            </a:r>
            <a:endParaRPr lang="en-US" dirty="0" smtClean="0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reaction </a:t>
            </a:r>
            <a:r>
              <a:rPr lang="en-US" dirty="0" smtClean="0"/>
              <a:t>(A + B</a:t>
            </a:r>
            <a:r>
              <a:rPr lang="en-US" dirty="0" smtClean="0">
                <a:sym typeface="Wingdings" pitchFamily="2" charset="2"/>
              </a:rPr>
              <a:t>A</a:t>
            </a:r>
            <a:r>
              <a:rPr lang="en-US" dirty="0" smtClean="0"/>
              <a:t>B)</a:t>
            </a:r>
          </a:p>
          <a:p>
            <a:pPr lvl="1" eaLnBrk="1" hangingPunct="1"/>
            <a:r>
              <a:rPr lang="en-US" dirty="0" smtClean="0"/>
              <a:t>Atoms or </a:t>
            </a:r>
            <a:r>
              <a:rPr lang="en-US" dirty="0" smtClean="0"/>
              <a:t>__________ </a:t>
            </a:r>
            <a:r>
              <a:rPr lang="en-US" dirty="0" smtClean="0"/>
              <a:t>combine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is </a:t>
            </a:r>
            <a:r>
              <a:rPr lang="en-US" dirty="0" smtClean="0"/>
              <a:t>absorbed for bond formation</a:t>
            </a:r>
          </a:p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reaction </a:t>
            </a:r>
            <a:r>
              <a:rPr lang="en-US" dirty="0" smtClean="0"/>
              <a:t>(</a:t>
            </a:r>
            <a:r>
              <a:rPr lang="en-US" dirty="0" smtClean="0">
                <a:sym typeface="Wingdings" pitchFamily="2" charset="2"/>
              </a:rPr>
              <a:t>A</a:t>
            </a:r>
            <a:r>
              <a:rPr lang="en-US" dirty="0" smtClean="0"/>
              <a:t>B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A + B)</a:t>
            </a:r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is </a:t>
            </a:r>
            <a:r>
              <a:rPr lang="en-US" dirty="0" smtClean="0"/>
              <a:t>broken down</a:t>
            </a:r>
          </a:p>
          <a:p>
            <a:pPr lvl="1" eaLnBrk="1" hangingPunct="1"/>
            <a:r>
              <a:rPr lang="en-US" dirty="0" smtClean="0"/>
              <a:t>__________ </a:t>
            </a:r>
            <a:r>
              <a:rPr lang="en-US" dirty="0" smtClean="0"/>
              <a:t>energy </a:t>
            </a:r>
            <a:r>
              <a:rPr lang="en-US" dirty="0" smtClean="0"/>
              <a:t>is released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2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2.10a</a:t>
            </a:r>
          </a:p>
        </p:txBody>
      </p:sp>
      <p:pic>
        <p:nvPicPr>
          <p:cNvPr id="40963" name="Picture 11" descr="figure_02_10a_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3106738" y="138113"/>
            <a:ext cx="2928937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7"/>
          <p:cNvSpPr txBox="1">
            <a:spLocks noChangeArrowheads="1"/>
          </p:cNvSpPr>
          <p:nvPr/>
        </p:nvSpPr>
        <p:spPr bwMode="auto">
          <a:xfrm>
            <a:off x="7835900" y="647700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2.10b</a:t>
            </a:r>
          </a:p>
        </p:txBody>
      </p:sp>
      <p:pic>
        <p:nvPicPr>
          <p:cNvPr id="41987" name="Picture 12" descr="figure_02_10b_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2981325" y="130175"/>
            <a:ext cx="320675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Particles</a:t>
            </a:r>
            <a:endParaRPr lang="en-US" dirty="0" smtClean="0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</a:t>
            </a:r>
            <a:endParaRPr lang="en-US" dirty="0" smtClean="0"/>
          </a:p>
          <a:p>
            <a:pPr lvl="1" eaLnBrk="1" hangingPunct="1"/>
            <a:r>
              <a:rPr lang="en-US" dirty="0" smtClean="0"/>
              <a:t>__________—</a:t>
            </a:r>
            <a:r>
              <a:rPr lang="en-US" dirty="0" smtClean="0"/>
              <a:t>(</a:t>
            </a:r>
            <a:r>
              <a:rPr lang="en-US" dirty="0" smtClean="0"/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__________—</a:t>
            </a:r>
            <a:r>
              <a:rPr lang="en-US" dirty="0" smtClean="0"/>
              <a:t>(</a:t>
            </a:r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the </a:t>
            </a:r>
            <a:r>
              <a:rPr lang="en-US" dirty="0" smtClean="0"/>
              <a:t>nucleus</a:t>
            </a:r>
          </a:p>
          <a:p>
            <a:pPr lvl="1" eaLnBrk="1" hangingPunct="1"/>
            <a:r>
              <a:rPr lang="en-US" dirty="0" smtClean="0"/>
              <a:t>__________—</a:t>
            </a:r>
            <a:r>
              <a:rPr lang="en-US" dirty="0" smtClean="0"/>
              <a:t>(</a:t>
            </a:r>
            <a:r>
              <a:rPr lang="en-US" dirty="0" smtClean="0"/>
              <a:t>e</a:t>
            </a:r>
            <a:r>
              <a:rPr lang="en-US" baseline="30000" dirty="0" smtClean="0"/>
              <a:t>–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Number of </a:t>
            </a:r>
            <a:r>
              <a:rPr lang="en-US" dirty="0" smtClean="0"/>
              <a:t>__________— </a:t>
            </a:r>
            <a:r>
              <a:rPr lang="en-US" dirty="0" smtClean="0"/>
              <a:t>equals </a:t>
            </a:r>
            <a:r>
              <a:rPr lang="en-US" dirty="0" smtClean="0"/>
              <a:t>numbers of </a:t>
            </a:r>
            <a:r>
              <a:rPr lang="en-US" dirty="0" smtClean="0"/>
              <a:t>__________— </a:t>
            </a:r>
            <a:r>
              <a:rPr lang="en-US" dirty="0" smtClean="0"/>
              <a:t>in </a:t>
            </a:r>
            <a:r>
              <a:rPr lang="en-US" dirty="0" smtClean="0"/>
              <a:t>an atom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Patterns of </a:t>
            </a:r>
            <a:r>
              <a:rPr lang="en-US" dirty="0" smtClean="0"/>
              <a:t>__________ </a:t>
            </a:r>
            <a:r>
              <a:rPr lang="en-US" dirty="0" smtClean="0"/>
              <a:t>Reactions</a:t>
            </a:r>
            <a:endParaRPr lang="en-US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</a:t>
            </a:r>
            <a:r>
              <a:rPr lang="en-US" dirty="0" smtClean="0"/>
              <a:t>reaction (</a:t>
            </a:r>
            <a:r>
              <a:rPr lang="en-US" dirty="0" smtClean="0"/>
              <a:t>__________ _______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Involves both </a:t>
            </a:r>
            <a:r>
              <a:rPr lang="en-US" dirty="0" smtClean="0"/>
              <a:t>__________ </a:t>
            </a:r>
            <a:r>
              <a:rPr lang="en-US" dirty="0" smtClean="0">
                <a:sym typeface="Wingdings" pitchFamily="2" charset="2"/>
              </a:rPr>
              <a:t>and </a:t>
            </a:r>
            <a:r>
              <a:rPr lang="en-US" dirty="0" smtClean="0"/>
              <a:t>__________ </a:t>
            </a:r>
            <a:r>
              <a:rPr lang="en-US" dirty="0" smtClean="0">
                <a:sym typeface="Wingdings" pitchFamily="2" charset="2"/>
              </a:rPr>
              <a:t>reactions</a:t>
            </a:r>
            <a:endParaRPr lang="en-US" dirty="0" smtClean="0">
              <a:sym typeface="Wingdings" pitchFamily="2" charset="2"/>
            </a:endParaRP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Switch is made between </a:t>
            </a:r>
            <a:r>
              <a:rPr lang="en-US" dirty="0" smtClean="0"/>
              <a:t>__________ </a:t>
            </a:r>
            <a:r>
              <a:rPr lang="en-US" dirty="0" smtClean="0">
                <a:sym typeface="Wingdings" pitchFamily="2" charset="2"/>
              </a:rPr>
              <a:t>parts </a:t>
            </a:r>
            <a:r>
              <a:rPr lang="en-US" dirty="0" smtClean="0">
                <a:sym typeface="Wingdings" pitchFamily="2" charset="2"/>
              </a:rPr>
              <a:t>and different </a:t>
            </a:r>
            <a:r>
              <a:rPr lang="en-US" dirty="0" smtClean="0"/>
              <a:t>__________ </a:t>
            </a:r>
            <a:r>
              <a:rPr lang="en-US" dirty="0" smtClean="0">
                <a:sym typeface="Wingdings" pitchFamily="2" charset="2"/>
              </a:rPr>
              <a:t>are </a:t>
            </a:r>
            <a:r>
              <a:rPr lang="en-US" dirty="0" smtClean="0">
                <a:sym typeface="Wingdings" pitchFamily="2" charset="2"/>
              </a:rPr>
              <a:t>made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8"/>
          <p:cNvSpPr txBox="1">
            <a:spLocks noChangeArrowheads="1"/>
          </p:cNvSpPr>
          <p:nvPr/>
        </p:nvSpPr>
        <p:spPr bwMode="auto">
          <a:xfrm>
            <a:off x="7845425" y="6477000"/>
            <a:ext cx="122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2.10c</a:t>
            </a:r>
          </a:p>
        </p:txBody>
      </p:sp>
      <p:pic>
        <p:nvPicPr>
          <p:cNvPr id="44035" name="Picture 11" descr="figure_02_10c_labeled"/>
          <p:cNvPicPr>
            <a:picLocks noChangeAspect="1" noChangeArrowheads="1"/>
          </p:cNvPicPr>
          <p:nvPr/>
        </p:nvPicPr>
        <p:blipFill>
          <a:blip r:embed="rId3" cstate="print"/>
          <a:srcRect b="2896"/>
          <a:stretch>
            <a:fillRect/>
          </a:stretch>
        </p:blipFill>
        <p:spPr bwMode="auto">
          <a:xfrm>
            <a:off x="2590800" y="142875"/>
            <a:ext cx="3938588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 __________ </a:t>
            </a:r>
            <a:r>
              <a:rPr lang="en-US" dirty="0" smtClean="0"/>
              <a:t>: </a:t>
            </a:r>
            <a:r>
              <a:rPr lang="en-US" dirty="0" smtClean="0"/>
              <a:t>Essentials for Life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4906963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 smtClean="0"/>
              <a:t>__________ </a:t>
            </a:r>
            <a:r>
              <a:rPr lang="en-US" dirty="0" smtClean="0"/>
              <a:t>compounds</a:t>
            </a:r>
            <a:endParaRPr lang="en-US" dirty="0" smtClean="0"/>
          </a:p>
          <a:p>
            <a:pPr lvl="1" eaLnBrk="1" hangingPunct="1">
              <a:spcAft>
                <a:spcPct val="25000"/>
              </a:spcAft>
            </a:pPr>
            <a:r>
              <a:rPr lang="en-US" dirty="0" smtClean="0">
                <a:sym typeface="Wingdings" pitchFamily="2" charset="2"/>
              </a:rPr>
              <a:t>Contain </a:t>
            </a:r>
            <a:r>
              <a:rPr lang="en-US" dirty="0" smtClean="0"/>
              <a:t>__________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spcAft>
                <a:spcPct val="25000"/>
              </a:spcAft>
            </a:pPr>
            <a:r>
              <a:rPr lang="en-US" dirty="0" smtClean="0">
                <a:sym typeface="Wingdings" pitchFamily="2" charset="2"/>
              </a:rPr>
              <a:t>Most are </a:t>
            </a:r>
            <a:r>
              <a:rPr lang="en-US" dirty="0" smtClean="0"/>
              <a:t>__________ </a:t>
            </a:r>
            <a:r>
              <a:rPr lang="en-US" dirty="0" smtClean="0">
                <a:sym typeface="Wingdings" pitchFamily="2" charset="2"/>
              </a:rPr>
              <a:t>bonded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spcAft>
                <a:spcPct val="25000"/>
              </a:spcAft>
            </a:pPr>
            <a:r>
              <a:rPr lang="en-US" dirty="0" smtClean="0">
                <a:sym typeface="Wingdings" pitchFamily="2" charset="2"/>
              </a:rPr>
              <a:t>Includes </a:t>
            </a:r>
            <a:r>
              <a:rPr lang="en-US" dirty="0" smtClean="0"/>
              <a:t>__________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/>
              <a:t>__________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proteins, </a:t>
            </a:r>
            <a:r>
              <a:rPr lang="en-US" dirty="0" smtClean="0"/>
              <a:t>__________</a:t>
            </a:r>
            <a:endParaRPr lang="en-US" dirty="0" smtClean="0">
              <a:sym typeface="Wingdings" pitchFamily="2" charset="2"/>
            </a:endParaRPr>
          </a:p>
          <a:p>
            <a:pPr eaLnBrk="1" hangingPunct="1">
              <a:spcAft>
                <a:spcPct val="25000"/>
              </a:spcAft>
            </a:pPr>
            <a:r>
              <a:rPr lang="en-US" dirty="0" smtClean="0"/>
              <a:t>__________ </a:t>
            </a:r>
            <a:r>
              <a:rPr lang="en-US" dirty="0" smtClean="0"/>
              <a:t>compounds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spcAft>
                <a:spcPct val="25000"/>
              </a:spcAft>
            </a:pPr>
            <a:r>
              <a:rPr lang="en-US" dirty="0" smtClean="0">
                <a:sym typeface="Wingdings" pitchFamily="2" charset="2"/>
              </a:rPr>
              <a:t>Lack </a:t>
            </a:r>
            <a:r>
              <a:rPr lang="en-US" dirty="0" smtClean="0"/>
              <a:t>__________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spcAft>
                <a:spcPct val="25000"/>
              </a:spcAft>
            </a:pPr>
            <a:r>
              <a:rPr lang="en-US" dirty="0" smtClean="0">
                <a:sym typeface="Wingdings" pitchFamily="2" charset="2"/>
              </a:rPr>
              <a:t>Tend to be </a:t>
            </a:r>
            <a:r>
              <a:rPr lang="en-US" dirty="0" smtClean="0"/>
              <a:t>__________ </a:t>
            </a:r>
            <a:r>
              <a:rPr lang="en-US" dirty="0" smtClean="0">
                <a:sym typeface="Wingdings" pitchFamily="2" charset="2"/>
              </a:rPr>
              <a:t>compounds</a:t>
            </a:r>
            <a:endParaRPr lang="en-US" dirty="0" smtClean="0">
              <a:sym typeface="Wingdings" pitchFamily="2" charset="2"/>
            </a:endParaRPr>
          </a:p>
          <a:p>
            <a:pPr lvl="1" eaLnBrk="1" hangingPunct="1">
              <a:spcAft>
                <a:spcPct val="25000"/>
              </a:spcAft>
            </a:pPr>
            <a:r>
              <a:rPr lang="en-US" dirty="0" smtClean="0">
                <a:sym typeface="Wingdings" pitchFamily="2" charset="2"/>
              </a:rPr>
              <a:t>Includes </a:t>
            </a:r>
            <a:r>
              <a:rPr lang="en-US" dirty="0" smtClean="0"/>
              <a:t>__________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/>
              <a:t>__________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and some </a:t>
            </a:r>
            <a:r>
              <a:rPr lang="en-US" dirty="0" smtClean="0"/>
              <a:t>__________ </a:t>
            </a:r>
            <a:r>
              <a:rPr lang="en-US" smtClean="0">
                <a:sym typeface="Wingdings" pitchFamily="2" charset="2"/>
              </a:rPr>
              <a:t>and </a:t>
            </a:r>
            <a:r>
              <a:rPr lang="en-US" smtClean="0"/>
              <a:t>__________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5" descr="figure_02_01_unlabeled"/>
          <p:cNvPicPr>
            <a:picLocks noChangeAspect="1" noChangeArrowheads="1"/>
          </p:cNvPicPr>
          <p:nvPr/>
        </p:nvPicPr>
        <p:blipFill>
          <a:blip r:embed="rId3" cstate="print"/>
          <a:srcRect b="2370"/>
          <a:stretch>
            <a:fillRect/>
          </a:stretch>
        </p:blipFill>
        <p:spPr bwMode="auto">
          <a:xfrm>
            <a:off x="1447800" y="120650"/>
            <a:ext cx="6278563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6"/>
          <p:cNvSpPr>
            <a:spLocks noChangeArrowheads="1"/>
          </p:cNvSpPr>
          <p:nvPr/>
        </p:nvSpPr>
        <p:spPr bwMode="auto">
          <a:xfrm>
            <a:off x="1829038" y="550863"/>
            <a:ext cx="1723549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__________—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72" name="Rectangle 37"/>
          <p:cNvSpPr>
            <a:spLocks noChangeArrowheads="1"/>
          </p:cNvSpPr>
          <p:nvPr/>
        </p:nvSpPr>
        <p:spPr bwMode="auto">
          <a:xfrm>
            <a:off x="1406667" y="2957513"/>
            <a:ext cx="2400016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__________— </a:t>
            </a:r>
            <a:r>
              <a:rPr lang="en-US" sz="2000" b="1" dirty="0" smtClean="0">
                <a:latin typeface="Arial" charset="0"/>
              </a:rPr>
              <a:t>atom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73" name="Rectangle 38"/>
          <p:cNvSpPr>
            <a:spLocks noChangeArrowheads="1"/>
          </p:cNvSpPr>
          <p:nvPr/>
        </p:nvSpPr>
        <p:spPr bwMode="auto">
          <a:xfrm>
            <a:off x="1754188" y="3548063"/>
            <a:ext cx="2363147" cy="92333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2 </a:t>
            </a:r>
            <a:r>
              <a:rPr lang="en-US" sz="2000" dirty="0" smtClean="0"/>
              <a:t>__________—</a:t>
            </a:r>
            <a:r>
              <a:rPr lang="en-US" sz="2000" b="1" dirty="0" smtClean="0">
                <a:latin typeface="Arial" charset="0"/>
              </a:rPr>
              <a:t>(</a:t>
            </a:r>
            <a:r>
              <a:rPr lang="en-US" sz="2000" b="1" dirty="0">
                <a:latin typeface="Arial" charset="0"/>
              </a:rPr>
              <a:t>p</a:t>
            </a:r>
            <a:r>
              <a:rPr lang="en-US" sz="2000" b="1" baseline="30000" dirty="0">
                <a:latin typeface="Arial" charset="0"/>
              </a:rPr>
              <a:t>+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2 neutrons (n</a:t>
            </a:r>
            <a:r>
              <a:rPr lang="en-US" sz="2000" b="1" baseline="30000" dirty="0">
                <a:latin typeface="Arial" charset="0"/>
              </a:rPr>
              <a:t>0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2 </a:t>
            </a:r>
            <a:r>
              <a:rPr lang="en-US" sz="2000" dirty="0" smtClean="0"/>
              <a:t>__________—</a:t>
            </a:r>
            <a:r>
              <a:rPr lang="en-US" sz="2000" b="1" dirty="0" smtClean="0">
                <a:latin typeface="Arial" charset="0"/>
              </a:rPr>
              <a:t>(</a:t>
            </a:r>
            <a:r>
              <a:rPr lang="en-US" sz="2000" b="1" dirty="0">
                <a:latin typeface="Arial" charset="0"/>
              </a:rPr>
              <a:t>e</a:t>
            </a:r>
            <a:r>
              <a:rPr lang="en-US" sz="2000" b="1" baseline="30000" dirty="0">
                <a:latin typeface="Arial" charset="0"/>
              </a:rPr>
              <a:t>–</a:t>
            </a:r>
            <a:r>
              <a:rPr lang="en-US" sz="2000" b="1" dirty="0">
                <a:latin typeface="Arial" charset="0"/>
              </a:rPr>
              <a:t>)</a:t>
            </a:r>
          </a:p>
        </p:txBody>
      </p:sp>
      <p:sp>
        <p:nvSpPr>
          <p:cNvPr id="7174" name="Rectangle 39"/>
          <p:cNvSpPr>
            <a:spLocks noChangeArrowheads="1"/>
          </p:cNvSpPr>
          <p:nvPr/>
        </p:nvSpPr>
        <p:spPr bwMode="auto">
          <a:xfrm>
            <a:off x="1399363" y="4614863"/>
            <a:ext cx="2925801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(a) </a:t>
            </a:r>
            <a:r>
              <a:rPr lang="en-US" sz="2000" dirty="0" smtClean="0"/>
              <a:t>__________— </a:t>
            </a:r>
            <a:r>
              <a:rPr lang="en-US" sz="2000" b="1" dirty="0" smtClean="0">
                <a:latin typeface="Arial" charset="0"/>
              </a:rPr>
              <a:t>model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75" name="Rectangle 40"/>
          <p:cNvSpPr>
            <a:spLocks noChangeArrowheads="1"/>
          </p:cNvSpPr>
          <p:nvPr/>
        </p:nvSpPr>
        <p:spPr bwMode="auto">
          <a:xfrm>
            <a:off x="1600200" y="5229225"/>
            <a:ext cx="790575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KEY:</a:t>
            </a:r>
          </a:p>
        </p:txBody>
      </p:sp>
      <p:sp>
        <p:nvSpPr>
          <p:cNvPr id="7176" name="Rectangle 41"/>
          <p:cNvSpPr>
            <a:spLocks noChangeArrowheads="1"/>
          </p:cNvSpPr>
          <p:nvPr/>
        </p:nvSpPr>
        <p:spPr bwMode="auto">
          <a:xfrm>
            <a:off x="2090738" y="5788025"/>
            <a:ext cx="1943161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= </a:t>
            </a:r>
            <a:r>
              <a:rPr lang="en-US" sz="2000" dirty="0" smtClean="0"/>
              <a:t>__________—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77" name="Rectangle 42"/>
          <p:cNvSpPr>
            <a:spLocks noChangeArrowheads="1"/>
          </p:cNvSpPr>
          <p:nvPr/>
        </p:nvSpPr>
        <p:spPr bwMode="auto">
          <a:xfrm>
            <a:off x="2089150" y="6199188"/>
            <a:ext cx="1943161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= </a:t>
            </a:r>
            <a:r>
              <a:rPr lang="en-US" sz="2000" dirty="0" smtClean="0"/>
              <a:t>__________—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78" name="Rectangle 43"/>
          <p:cNvSpPr>
            <a:spLocks noChangeArrowheads="1"/>
          </p:cNvSpPr>
          <p:nvPr/>
        </p:nvSpPr>
        <p:spPr bwMode="auto">
          <a:xfrm>
            <a:off x="3924300" y="5788025"/>
            <a:ext cx="1943161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= </a:t>
            </a:r>
            <a:r>
              <a:rPr lang="en-US" sz="2000" dirty="0" smtClean="0"/>
              <a:t>__________—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79" name="Rectangle 44"/>
          <p:cNvSpPr>
            <a:spLocks noChangeArrowheads="1"/>
          </p:cNvSpPr>
          <p:nvPr/>
        </p:nvSpPr>
        <p:spPr bwMode="auto">
          <a:xfrm>
            <a:off x="3937000" y="6199188"/>
            <a:ext cx="2691763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= </a:t>
            </a:r>
            <a:r>
              <a:rPr lang="en-US" sz="2000" dirty="0" smtClean="0"/>
              <a:t>__________— </a:t>
            </a:r>
            <a:r>
              <a:rPr lang="en-US" sz="2000" b="1" dirty="0" smtClean="0">
                <a:latin typeface="Arial" charset="0"/>
              </a:rPr>
              <a:t>cloud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80" name="Rectangle 45"/>
          <p:cNvSpPr>
            <a:spLocks noChangeArrowheads="1"/>
          </p:cNvSpPr>
          <p:nvPr/>
        </p:nvSpPr>
        <p:spPr bwMode="auto">
          <a:xfrm>
            <a:off x="5184917" y="2957513"/>
            <a:ext cx="2400016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__________— </a:t>
            </a:r>
            <a:r>
              <a:rPr lang="en-US" sz="2000" b="1" dirty="0" smtClean="0">
                <a:latin typeface="Arial" charset="0"/>
              </a:rPr>
              <a:t>atom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81" name="Rectangle 46"/>
          <p:cNvSpPr>
            <a:spLocks noChangeArrowheads="1"/>
          </p:cNvSpPr>
          <p:nvPr/>
        </p:nvSpPr>
        <p:spPr bwMode="auto">
          <a:xfrm>
            <a:off x="5548313" y="3548063"/>
            <a:ext cx="2358338" cy="92333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2 protons (p</a:t>
            </a:r>
            <a:r>
              <a:rPr lang="en-US" sz="2000" b="1" baseline="30000" dirty="0">
                <a:latin typeface="Arial" charset="0"/>
              </a:rPr>
              <a:t>+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2 </a:t>
            </a:r>
            <a:r>
              <a:rPr lang="en-US" sz="2000" dirty="0" smtClean="0"/>
              <a:t>__________—</a:t>
            </a:r>
            <a:r>
              <a:rPr lang="en-US" sz="2000" b="1" dirty="0" smtClean="0">
                <a:latin typeface="Arial" charset="0"/>
              </a:rPr>
              <a:t>(</a:t>
            </a:r>
            <a:r>
              <a:rPr lang="en-US" sz="2000" b="1" dirty="0">
                <a:latin typeface="Arial" charset="0"/>
              </a:rPr>
              <a:t>n</a:t>
            </a:r>
            <a:r>
              <a:rPr lang="en-US" sz="2000" b="1" baseline="30000" dirty="0">
                <a:latin typeface="Arial" charset="0"/>
              </a:rPr>
              <a:t>0</a:t>
            </a:r>
            <a:r>
              <a:rPr lang="en-US" sz="2000" b="1" dirty="0">
                <a:latin typeface="Arial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" charset="0"/>
              </a:rPr>
              <a:t>2 electrons (e</a:t>
            </a:r>
            <a:r>
              <a:rPr lang="en-US" sz="2000" b="1" baseline="30000" dirty="0">
                <a:latin typeface="Arial" charset="0"/>
              </a:rPr>
              <a:t>–</a:t>
            </a:r>
            <a:r>
              <a:rPr lang="en-US" sz="2000" b="1" dirty="0">
                <a:latin typeface="Arial" charset="0"/>
              </a:rPr>
              <a:t>)</a:t>
            </a:r>
          </a:p>
        </p:txBody>
      </p:sp>
      <p:sp>
        <p:nvSpPr>
          <p:cNvPr id="7182" name="Rectangle 47"/>
          <p:cNvSpPr>
            <a:spLocks noChangeArrowheads="1"/>
          </p:cNvSpPr>
          <p:nvPr/>
        </p:nvSpPr>
        <p:spPr bwMode="auto">
          <a:xfrm>
            <a:off x="4740187" y="4614863"/>
            <a:ext cx="2940227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Arial" charset="0"/>
              </a:rPr>
              <a:t>(b) </a:t>
            </a:r>
            <a:r>
              <a:rPr lang="en-US" sz="2000" dirty="0" smtClean="0"/>
              <a:t>__________— </a:t>
            </a:r>
            <a:r>
              <a:rPr lang="en-US" sz="2000" b="1" dirty="0" smtClean="0">
                <a:latin typeface="Arial" charset="0"/>
              </a:rPr>
              <a:t>model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83" name="Rectangle 48"/>
          <p:cNvSpPr>
            <a:spLocks noChangeArrowheads="1"/>
          </p:cNvSpPr>
          <p:nvPr/>
        </p:nvSpPr>
        <p:spPr bwMode="auto">
          <a:xfrm>
            <a:off x="5410438" y="550863"/>
            <a:ext cx="1723549" cy="40011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__________—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7184" name="Line 49"/>
          <p:cNvSpPr>
            <a:spLocks noChangeShapeType="1"/>
          </p:cNvSpPr>
          <p:nvPr/>
        </p:nvSpPr>
        <p:spPr bwMode="auto">
          <a:xfrm>
            <a:off x="2362200" y="973138"/>
            <a:ext cx="6731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50"/>
          <p:cNvSpPr>
            <a:spLocks noChangeShapeType="1"/>
          </p:cNvSpPr>
          <p:nvPr/>
        </p:nvSpPr>
        <p:spPr bwMode="auto">
          <a:xfrm>
            <a:off x="2362200" y="9699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Line 51"/>
          <p:cNvSpPr>
            <a:spLocks noChangeShapeType="1"/>
          </p:cNvSpPr>
          <p:nvPr/>
        </p:nvSpPr>
        <p:spPr bwMode="auto">
          <a:xfrm>
            <a:off x="3048000" y="9699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Line 52"/>
          <p:cNvSpPr>
            <a:spLocks noChangeShapeType="1"/>
          </p:cNvSpPr>
          <p:nvPr/>
        </p:nvSpPr>
        <p:spPr bwMode="auto">
          <a:xfrm>
            <a:off x="2667000" y="884238"/>
            <a:ext cx="0" cy="88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Line 53"/>
          <p:cNvSpPr>
            <a:spLocks noChangeShapeType="1"/>
          </p:cNvSpPr>
          <p:nvPr/>
        </p:nvSpPr>
        <p:spPr bwMode="auto">
          <a:xfrm>
            <a:off x="5943600" y="973138"/>
            <a:ext cx="685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Line 54"/>
          <p:cNvSpPr>
            <a:spLocks noChangeShapeType="1"/>
          </p:cNvSpPr>
          <p:nvPr/>
        </p:nvSpPr>
        <p:spPr bwMode="auto">
          <a:xfrm>
            <a:off x="5949950" y="9699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Line 55"/>
          <p:cNvSpPr>
            <a:spLocks noChangeShapeType="1"/>
          </p:cNvSpPr>
          <p:nvPr/>
        </p:nvSpPr>
        <p:spPr bwMode="auto">
          <a:xfrm>
            <a:off x="6623050" y="969963"/>
            <a:ext cx="0" cy="152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56"/>
          <p:cNvSpPr>
            <a:spLocks noChangeShapeType="1"/>
          </p:cNvSpPr>
          <p:nvPr/>
        </p:nvSpPr>
        <p:spPr bwMode="auto">
          <a:xfrm>
            <a:off x="6286500" y="884238"/>
            <a:ext cx="0" cy="88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Text Box 16"/>
          <p:cNvSpPr txBox="1">
            <a:spLocks noChangeArrowheads="1"/>
          </p:cNvSpPr>
          <p:nvPr/>
        </p:nvSpPr>
        <p:spPr bwMode="auto">
          <a:xfrm>
            <a:off x="8043863" y="6477000"/>
            <a:ext cx="102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8043863" y="6477000"/>
            <a:ext cx="102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2.2</a:t>
            </a:r>
          </a:p>
        </p:txBody>
      </p:sp>
      <p:pic>
        <p:nvPicPr>
          <p:cNvPr id="8196" name="Picture 19" descr="figure_02_02_labeled"/>
          <p:cNvPicPr>
            <a:picLocks noChangeAspect="1" noChangeArrowheads="1"/>
          </p:cNvPicPr>
          <p:nvPr/>
        </p:nvPicPr>
        <p:blipFill>
          <a:blip r:embed="rId3" cstate="print"/>
          <a:srcRect b="7188"/>
          <a:stretch>
            <a:fillRect/>
          </a:stretch>
        </p:blipFill>
        <p:spPr bwMode="auto">
          <a:xfrm>
            <a:off x="68263" y="2003425"/>
            <a:ext cx="90074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Elements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number</a:t>
            </a:r>
            <a:r>
              <a:rPr lang="en-US" dirty="0" smtClean="0"/>
              <a:t>—</a:t>
            </a:r>
            <a:r>
              <a:rPr lang="en-US" sz="800" dirty="0" smtClean="0"/>
              <a:t> </a:t>
            </a:r>
            <a:r>
              <a:rPr lang="en-US" dirty="0" smtClean="0"/>
              <a:t>equal to the number of protons that the atom contains</a:t>
            </a:r>
          </a:p>
          <a:p>
            <a:pPr eaLnBrk="1" hangingPunct="1"/>
            <a:r>
              <a:rPr lang="en-US" dirty="0" smtClean="0"/>
              <a:t>__________— __________—</a:t>
            </a:r>
            <a:r>
              <a:rPr lang="en-US" dirty="0" smtClean="0"/>
              <a:t>number—sum </a:t>
            </a:r>
            <a:r>
              <a:rPr lang="en-US" dirty="0" smtClean="0"/>
              <a:t>of the </a:t>
            </a:r>
            <a:r>
              <a:rPr lang="en-US" dirty="0" smtClean="0"/>
              <a:t>__________— </a:t>
            </a:r>
            <a:r>
              <a:rPr lang="en-US" dirty="0" smtClean="0"/>
              <a:t>and </a:t>
            </a:r>
            <a:r>
              <a:rPr lang="en-US" dirty="0" smtClean="0"/>
              <a:t>neutrons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 </a:t>
            </a:r>
            <a:r>
              <a:rPr lang="en-US" dirty="0" smtClean="0"/>
              <a:t>and </a:t>
            </a:r>
            <a:r>
              <a:rPr lang="en-US" dirty="0" smtClean="0"/>
              <a:t>Atomic Weight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__________—</a:t>
            </a:r>
            <a:endParaRPr lang="en-US" dirty="0" smtClean="0"/>
          </a:p>
          <a:p>
            <a:pPr lvl="1" eaLnBrk="1" hangingPunct="1"/>
            <a:r>
              <a:rPr lang="en-US" dirty="0" smtClean="0"/>
              <a:t>Atoms of the same element with the same number of </a:t>
            </a:r>
            <a:r>
              <a:rPr lang="en-US" dirty="0" smtClean="0"/>
              <a:t>__________— </a:t>
            </a:r>
            <a:r>
              <a:rPr lang="en-US" dirty="0" smtClean="0"/>
              <a:t>and </a:t>
            </a:r>
            <a:r>
              <a:rPr lang="en-US" dirty="0" smtClean="0"/>
              <a:t>the same </a:t>
            </a:r>
            <a:r>
              <a:rPr lang="en-US" dirty="0" smtClean="0"/>
              <a:t>__________— </a:t>
            </a:r>
            <a:r>
              <a:rPr lang="en-US" dirty="0" smtClean="0"/>
              <a:t>number</a:t>
            </a:r>
            <a:endParaRPr lang="en-US" dirty="0" smtClean="0"/>
          </a:p>
          <a:p>
            <a:pPr lvl="1" eaLnBrk="1" hangingPunct="1"/>
            <a:r>
              <a:rPr lang="en-US" dirty="0" smtClean="0"/>
              <a:t>Vary in number of </a:t>
            </a:r>
            <a:r>
              <a:rPr lang="en-US" dirty="0" smtClean="0"/>
              <a:t>__________—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5"/>
          <p:cNvSpPr txBox="1">
            <a:spLocks noChangeArrowheads="1"/>
          </p:cNvSpPr>
          <p:nvPr/>
        </p:nvSpPr>
        <p:spPr bwMode="auto">
          <a:xfrm>
            <a:off x="8077200" y="6477000"/>
            <a:ext cx="1023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Figure 2.3</a:t>
            </a:r>
          </a:p>
        </p:txBody>
      </p:sp>
      <p:pic>
        <p:nvPicPr>
          <p:cNvPr id="11268" name="Picture 13" descr="figure_02_03_labeled"/>
          <p:cNvPicPr>
            <a:picLocks noChangeAspect="1" noChangeArrowheads="1"/>
          </p:cNvPicPr>
          <p:nvPr/>
        </p:nvPicPr>
        <p:blipFill>
          <a:blip r:embed="rId3" cstate="print"/>
          <a:srcRect b="6311"/>
          <a:stretch>
            <a:fillRect/>
          </a:stretch>
        </p:blipFill>
        <p:spPr bwMode="auto">
          <a:xfrm>
            <a:off x="68263" y="2184400"/>
            <a:ext cx="900747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4"/>
          <p:cNvSpPr txBox="1">
            <a:spLocks noChangeArrowheads="1"/>
          </p:cNvSpPr>
          <p:nvPr/>
        </p:nvSpPr>
        <p:spPr bwMode="auto">
          <a:xfrm>
            <a:off x="304800" y="46482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eb Lecture PPT template">
  <a:themeElements>
    <a:clrScheme name="Marieb Lecture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rieb Lecture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arieb Lecture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 Lecture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 Lecture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 Lecture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 Lecture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ieb Lecture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 Lecture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 Lecture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 Lecture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 Lecture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 Lecture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ieb Lecture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Templates:Marieb Lecture PPT template.pot</Template>
  <TotalTime>6270</TotalTime>
  <Words>793</Words>
  <Application>Microsoft Office PowerPoint</Application>
  <PresentationFormat>On-screen Show (4:3)</PresentationFormat>
  <Paragraphs>187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</vt:lpstr>
      <vt:lpstr>Arial</vt:lpstr>
      <vt:lpstr>ＭＳ Ｐゴシック</vt:lpstr>
      <vt:lpstr>Wingdings</vt:lpstr>
      <vt:lpstr>Symbol</vt:lpstr>
      <vt:lpstr>Marieb Lecture PPT template</vt:lpstr>
      <vt:lpstr>2</vt:lpstr>
      <vt:lpstr>__________— and Energy</vt:lpstr>
      <vt:lpstr>Composition of __________—</vt:lpstr>
      <vt:lpstr>__________— Particles</vt:lpstr>
      <vt:lpstr>Slide 5</vt:lpstr>
      <vt:lpstr>Slide 6</vt:lpstr>
      <vt:lpstr>Identifying Elements</vt:lpstr>
      <vt:lpstr>__________— and Atomic Weight</vt:lpstr>
      <vt:lpstr>Slide 9</vt:lpstr>
      <vt:lpstr>__________— and Atomic Weight</vt:lpstr>
      <vt:lpstr>__________—</vt:lpstr>
      <vt:lpstr>__________ and __________</vt:lpstr>
      <vt:lpstr>Slide 13</vt:lpstr>
      <vt:lpstr>__________ Reactions</vt:lpstr>
      <vt:lpstr>__________ and Bonding</vt:lpstr>
      <vt:lpstr>__________ and Bonding</vt:lpstr>
      <vt:lpstr>__________ Elements</vt:lpstr>
      <vt:lpstr>__________ Elements</vt:lpstr>
      <vt:lpstr>Slide 19</vt:lpstr>
      <vt:lpstr>__________ Elements</vt:lpstr>
      <vt:lpstr>Slide 21</vt:lpstr>
      <vt:lpstr>__________ Bonds</vt:lpstr>
      <vt:lpstr>Slide 23</vt:lpstr>
      <vt:lpstr>Slide 24</vt:lpstr>
      <vt:lpstr>Slide 25</vt:lpstr>
      <vt:lpstr>Slide 26</vt:lpstr>
      <vt:lpstr>__________ Bonds</vt:lpstr>
      <vt:lpstr>Slide 28</vt:lpstr>
      <vt:lpstr>Slide 29</vt:lpstr>
      <vt:lpstr>Slide 30</vt:lpstr>
      <vt:lpstr>__________ Bonds</vt:lpstr>
      <vt:lpstr>Slide 32</vt:lpstr>
      <vt:lpstr>Covalent Bonds</vt:lpstr>
      <vt:lpstr>Slide 34</vt:lpstr>
      <vt:lpstr>__________ Bonds</vt:lpstr>
      <vt:lpstr>Slide 36</vt:lpstr>
      <vt:lpstr>__________ of __________ Reactions</vt:lpstr>
      <vt:lpstr>Slide 38</vt:lpstr>
      <vt:lpstr>Slide 39</vt:lpstr>
      <vt:lpstr>Patterns of __________ Reactions</vt:lpstr>
      <vt:lpstr>Slide 41</vt:lpstr>
      <vt:lpstr>__________ __________ : Essentials for Life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Nerve activates contraction</dc:title>
  <dc:creator>Karl Miyajima</dc:creator>
  <cp:keywords/>
  <cp:lastModifiedBy> </cp:lastModifiedBy>
  <cp:revision>431</cp:revision>
  <cp:lastPrinted>2010-12-29T13:18:07Z</cp:lastPrinted>
  <dcterms:created xsi:type="dcterms:W3CDTF">2000-12-11T01:39:32Z</dcterms:created>
  <dcterms:modified xsi:type="dcterms:W3CDTF">2013-10-02T12:56:10Z</dcterms:modified>
</cp:coreProperties>
</file>